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360"/>
              </a:spcBef>
              <a:spcAft>
                <a:spcPts val="0"/>
              </a:spcAft>
              <a:buNone/>
              <a:defRPr b="0" i="0" sz="1200" u="none" cap="none" strike="noStrike">
                <a:solidFill>
                  <a:schemeClr val="dk1"/>
                </a:solidFill>
                <a:latin typeface="Calibri"/>
                <a:ea typeface="Calibri"/>
                <a:cs typeface="Calibri"/>
                <a:sym typeface="Calibri"/>
              </a:defRPr>
            </a:lvl1pPr>
            <a:lvl2pPr indent="0" lvl="1" marL="457200" marR="0" rtl="0" algn="l">
              <a:spcBef>
                <a:spcPts val="360"/>
              </a:spcBef>
              <a:spcAft>
                <a:spcPts val="0"/>
              </a:spcAft>
              <a:buNone/>
              <a:defRPr b="0" i="0" sz="12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None/>
              <a:defRPr b="0" i="0" sz="1200" u="none" cap="none" strike="noStrike">
                <a:solidFill>
                  <a:schemeClr val="dk1"/>
                </a:solidFill>
                <a:latin typeface="Calibri"/>
                <a:ea typeface="Calibri"/>
                <a:cs typeface="Calibri"/>
                <a:sym typeface="Calibri"/>
              </a:defRPr>
            </a:lvl3pPr>
            <a:lvl4pPr indent="0" lvl="3" marL="1371600" marR="0" rtl="0" algn="l">
              <a:spcBef>
                <a:spcPts val="360"/>
              </a:spcBef>
              <a:spcAft>
                <a:spcPts val="0"/>
              </a:spcAft>
              <a:buNone/>
              <a:defRPr b="0" i="0" sz="1200" u="none" cap="none" strike="noStrike">
                <a:solidFill>
                  <a:schemeClr val="dk1"/>
                </a:solidFill>
                <a:latin typeface="Calibri"/>
                <a:ea typeface="Calibri"/>
                <a:cs typeface="Calibri"/>
                <a:sym typeface="Calibri"/>
              </a:defRPr>
            </a:lvl4pPr>
            <a:lvl5pPr indent="0" lvl="4" marL="1828800" marR="0" rtl="0" algn="l">
              <a:spcBef>
                <a:spcPts val="360"/>
              </a:spcBef>
              <a:spcAft>
                <a:spcPts val="0"/>
              </a:spcAft>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7 seconds.( I will select 2 best slides (i will give them extra points and students will present for CIS committee)</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15" name="Shape 21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22" name="Shape 22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8" name="Shape 22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29" name="Shape 22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37" name="Shape 237"/>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3" name="Shape 24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44" name="Shape 24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52" name="Shape 25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58" name="Shape 25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59" name="Shape 25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69" name="Shape 26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75" name="Shape 27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76" name="Shape 27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84" name="Shape 28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p>
          <a:p>
            <a:pPr lvl="0" marR="0" rtl="0" algn="l">
              <a:lnSpc>
                <a:spcPct val="100000"/>
              </a:lnSpc>
              <a:spcBef>
                <a:spcPts val="0"/>
              </a:spcBef>
              <a:spcAft>
                <a:spcPts val="0"/>
              </a:spcAft>
              <a:buNone/>
            </a:pPr>
            <a:r>
              <a:t/>
            </a:r>
            <a:endParaRPr/>
          </a:p>
        </p:txBody>
      </p:sp>
      <p:sp>
        <p:nvSpPr>
          <p:cNvPr id="156" name="Shape 15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90" name="Shape 29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91" name="Shape 29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98" name="Shape 29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99" name="Shape 29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06" name="Shape 30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2" name="Shape 16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lang="en-US"/>
              <a:t>20 seconds.</a:t>
            </a:r>
          </a:p>
          <a:p>
            <a:pPr lvl="0" rtl="0">
              <a:spcBef>
                <a:spcPts val="0"/>
              </a:spcBef>
              <a:buClr>
                <a:schemeClr val="dk1"/>
              </a:buClr>
              <a:buSzPct val="25000"/>
              <a:buFont typeface="Arial"/>
              <a:buNone/>
            </a:pPr>
            <a:r>
              <a:rPr lang="en-US"/>
              <a:t>Introduce the problem that the your project (in new version) tackles with GIF or screenshot. </a:t>
            </a:r>
          </a:p>
          <a:p>
            <a:pPr lvl="0" rtl="0">
              <a:spcBef>
                <a:spcPts val="0"/>
              </a:spcBef>
              <a:buClr>
                <a:schemeClr val="dk1"/>
              </a:buClr>
              <a:buSzPct val="91666"/>
              <a:buFont typeface="Arial"/>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63" name="Shape 163"/>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9" name="Shape 169"/>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5 seconds</a:t>
            </a:r>
          </a:p>
          <a:p>
            <a:pPr indent="0" lvl="0" marL="0" marR="0" rtl="0" algn="l">
              <a:spcBef>
                <a:spcPts val="0"/>
              </a:spcBef>
              <a:spcAft>
                <a:spcPts val="0"/>
              </a:spcAft>
              <a:buSzPct val="25000"/>
              <a:buNone/>
            </a:pPr>
            <a:r>
              <a:rPr lang="en-US"/>
              <a:t>Show the Use Case Diagram for the whole project.</a:t>
            </a:r>
            <a:br>
              <a:rPr lang="en-US"/>
            </a:br>
            <a:r>
              <a:rPr lang="en-US"/>
              <a:t>Highlight your use cases.</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0" name="Shape 170"/>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6" name="Shape 17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20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SzPct val="25000"/>
              <a:buNone/>
            </a:pPr>
            <a:br>
              <a:rPr lang="en-US"/>
            </a:br>
            <a:br>
              <a:rPr lang="en-US"/>
            </a:b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7" name="Shape 17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3" name="Shape 18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10 seconds.</a:t>
            </a:r>
            <a:r>
              <a:rPr b="0" i="0" lang="en-US" sz="1200" u="none" cap="none" strike="noStrike">
                <a:solidFill>
                  <a:schemeClr val="dk1"/>
                </a:solidFill>
                <a:latin typeface="Calibri"/>
                <a:ea typeface="Calibri"/>
                <a:cs typeface="Calibri"/>
                <a:sym typeface="Calibri"/>
              </a:rPr>
              <a:t>Minimal class diagram. Highlight the classes that you created/modified</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Identify the design patterns used (one or more slides).</a:t>
            </a:r>
          </a:p>
          <a:p>
            <a:pPr lvl="0" rtl="0">
              <a:spcBef>
                <a:spcPts val="0"/>
              </a:spcBef>
              <a:buSzPct val="25000"/>
              <a:buNone/>
            </a:pPr>
            <a:r>
              <a:t/>
            </a:r>
            <a:endParaRPr/>
          </a:p>
          <a:p>
            <a:pPr indent="0" lvl="0" marL="0" marR="0" rtl="0" algn="l">
              <a:spcBef>
                <a:spcPts val="360"/>
              </a:spcBef>
              <a:spcAft>
                <a:spcPts val="0"/>
              </a:spcAft>
              <a:buSzPct val="25000"/>
              <a:buNone/>
            </a:pPr>
            <a:r>
              <a:t/>
            </a:r>
            <a:endParaRPr/>
          </a:p>
        </p:txBody>
      </p:sp>
      <p:sp>
        <p:nvSpPr>
          <p:cNvPr id="184" name="Shape 18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0" name="Shape 19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rtl="0">
              <a:spcBef>
                <a:spcPts val="0"/>
              </a:spcBef>
              <a:buSzPct val="25000"/>
              <a:buNone/>
            </a:pPr>
            <a:r>
              <a:rPr lang="en-US"/>
              <a:t>5 seconds.</a:t>
            </a:r>
          </a:p>
          <a:p>
            <a:pPr lvl="0" rtl="0">
              <a:spcBef>
                <a:spcPts val="0"/>
              </a:spcBef>
              <a:buClr>
                <a:schemeClr val="dk1"/>
              </a:buClr>
              <a:buSzPct val="25000"/>
              <a:buFont typeface="Arial"/>
              <a:buNone/>
            </a:pPr>
            <a:r>
              <a:rPr lang="en-US"/>
              <a:t>List the user stories that you worked on them.(put in order of importance). Stay focused on the parts that you have been working. </a:t>
            </a: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91" name="Shape 19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8" name="Shape 19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99" name="Shape 19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06" name="Shape 20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9" name="Shape 19"/>
          <p:cNvSpPr txBox="1"/>
          <p:nvPr>
            <p:ph type="ctrTitle"/>
          </p:nvPr>
        </p:nvSpPr>
        <p:spPr>
          <a:xfrm>
            <a:off x="1600200" y="2492375"/>
            <a:ext cx="6762748" cy="1470024"/>
          </a:xfrm>
          <a:prstGeom prst="rect">
            <a:avLst/>
          </a:prstGeom>
          <a:noFill/>
          <a:ln>
            <a:noFill/>
          </a:ln>
        </p:spPr>
        <p:txBody>
          <a:bodyPr anchorCtr="0" anchor="b" bIns="91425" lIns="91425" rIns="91425" tIns="91425"/>
          <a:lstStyle>
            <a:lvl1pPr indent="0" lvl="0" marL="0" marR="0" rtl="0" algn="r">
              <a:spcBef>
                <a:spcPts val="0"/>
              </a:spcBef>
              <a:spcAft>
                <a:spcPts val="0"/>
              </a:spcAft>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0" y="3966882"/>
            <a:ext cx="6762748" cy="1752600"/>
          </a:xfrm>
          <a:prstGeom prst="rect">
            <a:avLst/>
          </a:prstGeom>
          <a:noFill/>
          <a:ln>
            <a:noFill/>
          </a:ln>
        </p:spPr>
        <p:txBody>
          <a:bodyPr anchorCtr="0" anchor="t" bIns="91425" lIns="91425" rIns="91425" tIns="91425"/>
          <a:lstStyle>
            <a:lvl1pPr indent="0" lvl="0" marL="0" marR="0" rtl="0" algn="r">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
        <p:nvSpPr>
          <p:cNvPr id="22" name="Shape 22"/>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95" name="Shape 9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00" name="Shape 100"/>
          <p:cNvSpPr txBox="1"/>
          <p:nvPr>
            <p:ph type="title"/>
          </p:nvPr>
        </p:nvSpPr>
        <p:spPr>
          <a:xfrm>
            <a:off x="779464" y="590550"/>
            <a:ext cx="3657600" cy="1162049"/>
          </a:xfrm>
          <a:prstGeom prst="rect">
            <a:avLst/>
          </a:prstGeom>
          <a:noFill/>
          <a:ln>
            <a:noFill/>
          </a:ln>
        </p:spPr>
        <p:txBody>
          <a:bodyPr anchorCtr="0" anchor="b" bIns="91425" lIns="91425" rIns="91425" tIns="91425"/>
          <a:lstStyle>
            <a:lvl1pPr indent="0" lvl="0" marL="0" marR="0" rtl="0" algn="ctr">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7"/>
            <a:ext cx="3657600" cy="5308786"/>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700"/>
          </a:xfrm>
          <a:prstGeom prst="rect">
            <a:avLst/>
          </a:prstGeom>
          <a:noFill/>
          <a:ln>
            <a:noFill/>
          </a:ln>
        </p:spPr>
        <p:txBody>
          <a:bodyPr anchorCtr="0" anchor="t" bIns="91425" lIns="91425" rIns="91425" tIns="91425"/>
          <a:lstStyle>
            <a:lvl1pPr indent="0" lvl="0" marL="0" marR="0" rtl="0" algn="ctr">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2" y="187325"/>
            <a:ext cx="8535987" cy="6483349"/>
          </a:xfrm>
          <a:prstGeom prst="rect">
            <a:avLst/>
          </a:prstGeom>
          <a:noFill/>
          <a:ln>
            <a:noFill/>
          </a:ln>
        </p:spPr>
      </p:pic>
      <p:sp>
        <p:nvSpPr>
          <p:cNvPr id="108" name="Shape 108"/>
          <p:cNvSpPr txBox="1"/>
          <p:nvPr>
            <p:ph type="title"/>
          </p:nvPr>
        </p:nvSpPr>
        <p:spPr>
          <a:xfrm>
            <a:off x="3886200" y="533400"/>
            <a:ext cx="4476749"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3" y="1828800"/>
            <a:ext cx="4474539"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52" y="179292"/>
            <a:ext cx="3281086" cy="6483095"/>
          </a:xfrm>
          <a:prstGeom prst="round1Rect">
            <a:avLst>
              <a:gd fmla="val 17325"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7"/>
            <a:ext cx="2676525"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16" name="Shape 116"/>
          <p:cNvSpPr txBox="1"/>
          <p:nvPr>
            <p:ph type="title"/>
          </p:nvPr>
        </p:nvSpPr>
        <p:spPr>
          <a:xfrm>
            <a:off x="4710953" y="533400"/>
            <a:ext cx="3657600"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1"/>
          </a:xfrm>
          <a:prstGeom prst="ellipse">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600"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24" name="Shape 124"/>
          <p:cNvSpPr txBox="1"/>
          <p:nvPr>
            <p:ph type="title"/>
          </p:nvPr>
        </p:nvSpPr>
        <p:spPr>
          <a:xfrm>
            <a:off x="808037" y="3778623"/>
            <a:ext cx="7560514" cy="1102658"/>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583" y="762000"/>
            <a:ext cx="7427726" cy="2989730"/>
          </a:xfrm>
          <a:prstGeom prst="roundRect">
            <a:avLst>
              <a:gd fmla="val 7476"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3" y="4827492"/>
            <a:ext cx="7559977" cy="1220881"/>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2" name="Shape 13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6975" y="141288"/>
            <a:ext cx="4208462" cy="7583486"/>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9" name="Shape 139"/>
          <p:cNvSpPr txBox="1"/>
          <p:nvPr>
            <p:ph type="title"/>
          </p:nvPr>
        </p:nvSpPr>
        <p:spPr>
          <a:xfrm rot="5400000">
            <a:off x="5373266" y="2734842"/>
            <a:ext cx="5268912" cy="1358152"/>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313" y="328613"/>
            <a:ext cx="5268911" cy="617061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26" name="Shape 26"/>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499" cy="6483349"/>
          </a:xfrm>
          <a:prstGeom prst="rect">
            <a:avLst/>
          </a:prstGeom>
          <a:noFill/>
          <a:ln>
            <a:noFill/>
          </a:ln>
        </p:spPr>
      </p:pic>
      <p:sp>
        <p:nvSpPr>
          <p:cNvPr id="33" name="Shape 33"/>
          <p:cNvSpPr txBox="1"/>
          <p:nvPr>
            <p:ph type="title"/>
          </p:nvPr>
        </p:nvSpPr>
        <p:spPr>
          <a:xfrm>
            <a:off x="779462" y="2591359"/>
            <a:ext cx="7583486" cy="13620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2" y="3950353"/>
            <a:ext cx="7583486" cy="1500187"/>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600"/>
              </a:spcBef>
              <a:spcAft>
                <a:spcPts val="0"/>
              </a:spcAft>
              <a:buClr>
                <a:srgbClr val="888888"/>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40" name="Shape 4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cxnSp>
        <p:nvCxnSpPr>
          <p:cNvPr id="48" name="Shape 48"/>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49" name="Shape 49"/>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cxnSp>
        <p:nvCxnSpPr>
          <p:cNvPr id="50" name="Shape 50"/>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51" name="Shape 51"/>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sp>
        <p:nvSpPr>
          <p:cNvPr id="52" name="Shape 52"/>
          <p:cNvSpPr txBox="1"/>
          <p:nvPr>
            <p:ph type="title"/>
          </p:nvPr>
        </p:nvSpPr>
        <p:spPr>
          <a:xfrm>
            <a:off x="779462" y="381000"/>
            <a:ext cx="7583486" cy="104438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2"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2"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62" name="Shape 6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0"/>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0" name="Shape 7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9" name="Shape 7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2"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2"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89" name="Shape 8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87" cy="6478588"/>
          </a:xfrm>
          <a:prstGeom prst="round2DiagRect">
            <a:avLst>
              <a:gd fmla="val 9416" name="adj1"/>
              <a:gd fmla="val 0" name="adj2"/>
            </a:avLst>
          </a:prstGeom>
          <a:gradFill>
            <a:gsLst>
              <a:gs pos="0">
                <a:srgbClr val="B27A00"/>
              </a:gs>
              <a:gs pos="13000">
                <a:srgbClr val="B27A00"/>
              </a:gs>
              <a:gs pos="100000">
                <a:schemeClr val="lt1"/>
              </a:gs>
            </a:gsLst>
            <a:lin ang="5400000" scaled="0"/>
          </a:gra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pic>
        <p:nvPicPr>
          <p:cNvPr descr="FIULogo_H_CMYK_fx.png" id="16" name="Shape 16"/>
          <p:cNvPicPr preferRelativeResize="0"/>
          <p:nvPr/>
        </p:nvPicPr>
        <p:blipFill rotWithShape="1">
          <a:blip r:embed="rId1">
            <a:alphaModFix/>
          </a:blip>
          <a:srcRect b="0" l="0" r="0" t="0"/>
          <a:stretch/>
        </p:blipFill>
        <p:spPr>
          <a:xfrm>
            <a:off x="6103937" y="5959475"/>
            <a:ext cx="2430462" cy="6937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510687"/>
            <a:ext cx="8686800" cy="39009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lang="en-US"/>
              <a:t>Mobile Judge 9.0</a:t>
            </a:r>
          </a:p>
          <a:p>
            <a:pPr indent="0" lvl="0" marL="0" marR="0" rtl="0" algn="ctr">
              <a:spcBef>
                <a:spcPts val="0"/>
              </a:spcBef>
              <a:spcAft>
                <a:spcPts val="0"/>
              </a:spcAft>
              <a:buSzPct val="25000"/>
              <a:buNone/>
            </a:pPr>
            <a:r>
              <a:t/>
            </a:r>
            <a:endParaRPr sz="2900"/>
          </a:p>
          <a:p>
            <a:pPr indent="0" lvl="0" marL="0" marR="0" rtl="0" algn="ctr">
              <a:spcBef>
                <a:spcPts val="0"/>
              </a:spcBef>
              <a:spcAft>
                <a:spcPts val="0"/>
              </a:spcAft>
              <a:buSzPct val="25000"/>
              <a:buNone/>
            </a:pPr>
            <a:r>
              <a:rPr b="0" i="0" lang="en-US" sz="2500" u="none" cap="none" strike="noStrike">
                <a:solidFill>
                  <a:srgbClr val="001D4D"/>
                </a:solidFill>
                <a:latin typeface="Trebuchet MS"/>
                <a:ea typeface="Trebuchet MS"/>
                <a:cs typeface="Trebuchet MS"/>
                <a:sym typeface="Trebuchet MS"/>
              </a:rPr>
              <a:t>Team Members: </a:t>
            </a:r>
            <a:r>
              <a:rPr lang="en-US" sz="2500"/>
              <a:t>Kyle Ryan and Mario Fidalgo</a:t>
            </a: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 </a:t>
            </a:r>
            <a:r>
              <a:rPr lang="en-US" sz="2500"/>
              <a:t>Masoud Sadjadi</a:t>
            </a:r>
          </a:p>
          <a:p>
            <a:pPr indent="0" lvl="0" marL="0" marR="0" rtl="0" algn="ctr">
              <a:spcBef>
                <a:spcPts val="0"/>
              </a:spcBef>
              <a:spcAft>
                <a:spcPts val="0"/>
              </a:spcAft>
              <a:buSzPct val="25000"/>
              <a:buNone/>
            </a:pPr>
            <a:r>
              <a:rPr lang="en-US" sz="2500"/>
              <a:t>Instructor: Masoud Sadjadi</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p>
        </p:txBody>
      </p:sp>
      <p:sp>
        <p:nvSpPr>
          <p:cNvPr id="150" name="Shape 150"/>
          <p:cNvSpPr txBox="1"/>
          <p:nvPr>
            <p:ph idx="1" type="subTitle"/>
          </p:nvPr>
        </p:nvSpPr>
        <p:spPr>
          <a:xfrm>
            <a:off x="228600" y="5643562"/>
            <a:ext cx="8686800" cy="121919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lt1"/>
              </a:buClr>
              <a:buSzPct val="25000"/>
              <a:buFont typeface="Noto Sans Symbols"/>
              <a:buNone/>
            </a:pPr>
            <a:r>
              <a:rPr lang="en-US">
                <a:solidFill>
                  <a:srgbClr val="666666"/>
                </a:solidFill>
              </a:rPr>
              <a:t> </a:t>
            </a:r>
          </a:p>
        </p:txBody>
      </p:sp>
      <p:sp>
        <p:nvSpPr>
          <p:cNvPr id="151" name="Shape 151"/>
          <p:cNvSpPr txBox="1"/>
          <p:nvPr/>
        </p:nvSpPr>
        <p:spPr>
          <a:xfrm>
            <a:off x="135925" y="556025"/>
            <a:ext cx="8686800" cy="7227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b="0" i="0" lang="en-US" sz="3600" u="none" cap="none" strike="noStrike">
                <a:solidFill>
                  <a:srgbClr val="001D4D"/>
                </a:solidFill>
                <a:latin typeface="Trebuchet MS"/>
                <a:ea typeface="Trebuchet MS"/>
                <a:cs typeface="Trebuchet MS"/>
                <a:sym typeface="Trebuchet MS"/>
              </a:rPr>
              <a:t>Final Presentation</a:t>
            </a:r>
          </a:p>
          <a:p>
            <a:pPr lvl="0" rtl="0" algn="ctr">
              <a:spcBef>
                <a:spcPts val="0"/>
              </a:spcBef>
              <a:buClr>
                <a:schemeClr val="dk1"/>
              </a:buClr>
              <a:buSzPct val="25000"/>
              <a:buFont typeface="Arial"/>
              <a:buNone/>
            </a:pPr>
            <a:r>
              <a:rPr lang="en-US" sz="2600">
                <a:solidFill>
                  <a:srgbClr val="001D4D"/>
                </a:solidFill>
                <a:latin typeface="Trebuchet MS"/>
                <a:ea typeface="Trebuchet MS"/>
                <a:cs typeface="Trebuchet MS"/>
                <a:sym typeface="Trebuchet MS"/>
              </a:rPr>
              <a:t>Summer 2017</a:t>
            </a:r>
          </a:p>
        </p:txBody>
      </p:sp>
      <p:sp>
        <p:nvSpPr>
          <p:cNvPr id="152" name="Shape 152"/>
          <p:cNvSpPr txBox="1"/>
          <p:nvPr/>
        </p:nvSpPr>
        <p:spPr>
          <a:xfrm>
            <a:off x="585850" y="5942950"/>
            <a:ext cx="1550700" cy="620400"/>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type="title"/>
          </p:nvPr>
        </p:nvSpPr>
        <p:spPr>
          <a:xfrm>
            <a:off x="780287" y="558600"/>
            <a:ext cx="7583400" cy="1044600"/>
          </a:xfrm>
          <a:prstGeom prst="rect">
            <a:avLst/>
          </a:prstGeom>
        </p:spPr>
        <p:txBody>
          <a:bodyPr anchorCtr="0" anchor="b" bIns="91425" lIns="91425" rIns="91425" tIns="91425">
            <a:noAutofit/>
          </a:bodyPr>
          <a:lstStyle/>
          <a:p>
            <a:pPr lvl="0">
              <a:spcBef>
                <a:spcPts val="0"/>
              </a:spcBef>
              <a:buNone/>
            </a:pPr>
            <a:r>
              <a:rPr lang="en-US"/>
              <a:t>Student Grades View Sequence Diagram</a:t>
            </a:r>
          </a:p>
        </p:txBody>
      </p:sp>
      <p:pic>
        <p:nvPicPr>
          <p:cNvPr id="218" name="Shape 218"/>
          <p:cNvPicPr preferRelativeResize="0"/>
          <p:nvPr/>
        </p:nvPicPr>
        <p:blipFill>
          <a:blip r:embed="rId3">
            <a:alphaModFix/>
          </a:blip>
          <a:stretch>
            <a:fillRect/>
          </a:stretch>
        </p:blipFill>
        <p:spPr>
          <a:xfrm>
            <a:off x="1652300" y="1603200"/>
            <a:ext cx="5943600" cy="4386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type="title"/>
          </p:nvPr>
        </p:nvSpPr>
        <p:spPr>
          <a:xfrm>
            <a:off x="780300" y="277650"/>
            <a:ext cx="7583400" cy="1044600"/>
          </a:xfrm>
          <a:prstGeom prst="rect">
            <a:avLst/>
          </a:prstGeom>
        </p:spPr>
        <p:txBody>
          <a:bodyPr anchorCtr="0" anchor="b" bIns="91425" lIns="91425" rIns="91425" tIns="91425">
            <a:noAutofit/>
          </a:bodyPr>
          <a:lstStyle/>
          <a:p>
            <a:pPr lvl="0" algn="ctr">
              <a:spcBef>
                <a:spcPts val="0"/>
              </a:spcBef>
              <a:buNone/>
            </a:pPr>
            <a:r>
              <a:rPr lang="en-US"/>
              <a:t>Student Grades View Screenshot</a:t>
            </a:r>
          </a:p>
        </p:txBody>
      </p:sp>
      <p:pic>
        <p:nvPicPr>
          <p:cNvPr id="225" name="Shape 225"/>
          <p:cNvPicPr preferRelativeResize="0"/>
          <p:nvPr/>
        </p:nvPicPr>
        <p:blipFill>
          <a:blip r:embed="rId3">
            <a:alphaModFix/>
          </a:blip>
          <a:stretch>
            <a:fillRect/>
          </a:stretch>
        </p:blipFill>
        <p:spPr>
          <a:xfrm>
            <a:off x="408037" y="1561874"/>
            <a:ext cx="8327926" cy="4400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779462" y="575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#665 -Add Judges View for each Student</a:t>
            </a:r>
          </a:p>
        </p:txBody>
      </p:sp>
      <p:sp>
        <p:nvSpPr>
          <p:cNvPr id="232" name="Shape 232"/>
          <p:cNvSpPr txBox="1"/>
          <p:nvPr>
            <p:ph idx="1" type="body"/>
          </p:nvPr>
        </p:nvSpPr>
        <p:spPr>
          <a:xfrm>
            <a:off x="779469" y="1700075"/>
            <a:ext cx="3796500" cy="4208400"/>
          </a:xfrm>
          <a:prstGeom prst="rect">
            <a:avLst/>
          </a:prstGeom>
          <a:noFill/>
          <a:ln>
            <a:noFill/>
          </a:ln>
        </p:spPr>
        <p:txBody>
          <a:bodyPr anchorCtr="0" anchor="t" bIns="45700" lIns="91425" rIns="91425" tIns="45700">
            <a:noAutofit/>
          </a:bodyPr>
          <a:lstStyle/>
          <a:p>
            <a:pPr indent="-342900" lvl="0" marL="457200" marR="0" rtl="0" algn="l">
              <a:spcBef>
                <a:spcPts val="2000"/>
              </a:spcBef>
              <a:spcAft>
                <a:spcPts val="0"/>
              </a:spcAft>
              <a:buClr>
                <a:srgbClr val="001D4D"/>
              </a:buClr>
              <a:buSzPct val="100000"/>
              <a:buFont typeface="Trebuchet MS"/>
            </a:pPr>
            <a:r>
              <a:rPr lang="en-US" sz="1800"/>
              <a:t>Each Student in the Grades tab when click will display a popup</a:t>
            </a:r>
          </a:p>
          <a:p>
            <a:pPr indent="-342900" lvl="0" marL="457200" marR="0" rtl="0" algn="l">
              <a:spcBef>
                <a:spcPts val="2000"/>
              </a:spcBef>
              <a:spcAft>
                <a:spcPts val="0"/>
              </a:spcAft>
              <a:buSzPct val="100000"/>
            </a:pPr>
            <a:r>
              <a:rPr lang="en-US" sz="1800"/>
              <a:t>The popup contains:</a:t>
            </a:r>
          </a:p>
          <a:p>
            <a:pPr indent="-342900" lvl="1" marL="914400" marR="0" rtl="0" algn="l">
              <a:spcBef>
                <a:spcPts val="2000"/>
              </a:spcBef>
              <a:spcAft>
                <a:spcPts val="0"/>
              </a:spcAft>
              <a:buSzPct val="100000"/>
            </a:pPr>
            <a:r>
              <a:rPr lang="en-US" sz="1800"/>
              <a:t>Student’s Name</a:t>
            </a:r>
          </a:p>
          <a:p>
            <a:pPr indent="-342900" lvl="1" marL="914400" marR="0" rtl="0" algn="l">
              <a:spcBef>
                <a:spcPts val="2000"/>
              </a:spcBef>
              <a:spcAft>
                <a:spcPts val="0"/>
              </a:spcAft>
              <a:buSzPct val="100000"/>
            </a:pPr>
            <a:r>
              <a:rPr lang="en-US" sz="1800"/>
              <a:t>Project</a:t>
            </a:r>
          </a:p>
          <a:p>
            <a:pPr indent="-342900" lvl="1" marL="914400" marR="0" rtl="0" algn="l">
              <a:spcBef>
                <a:spcPts val="2000"/>
              </a:spcBef>
              <a:spcAft>
                <a:spcPts val="0"/>
              </a:spcAft>
              <a:buSzPct val="100000"/>
            </a:pPr>
            <a:r>
              <a:rPr lang="en-US" sz="1800"/>
              <a:t>Grade</a:t>
            </a:r>
          </a:p>
          <a:p>
            <a:pPr indent="-342900" lvl="1" marL="914400" marR="0" rtl="0" algn="l">
              <a:spcBef>
                <a:spcPts val="2000"/>
              </a:spcBef>
              <a:spcAft>
                <a:spcPts val="0"/>
              </a:spcAft>
              <a:buSzPct val="100000"/>
            </a:pPr>
            <a:r>
              <a:rPr lang="en-US" sz="1800"/>
              <a:t>List of Judges assigned to student</a:t>
            </a:r>
          </a:p>
          <a:p>
            <a:pPr indent="-342900" lvl="0" marL="457200" marR="0" rtl="0" algn="l">
              <a:spcBef>
                <a:spcPts val="2000"/>
              </a:spcBef>
              <a:spcAft>
                <a:spcPts val="0"/>
              </a:spcAft>
              <a:buSzPct val="100000"/>
            </a:pPr>
            <a:r>
              <a:rPr lang="en-US" sz="1800"/>
              <a:t>The List of judges contain:</a:t>
            </a:r>
          </a:p>
          <a:p>
            <a:pPr indent="-342900" lvl="1" marL="914400" marR="0" rtl="0" algn="l">
              <a:spcBef>
                <a:spcPts val="2000"/>
              </a:spcBef>
              <a:spcAft>
                <a:spcPts val="0"/>
              </a:spcAft>
              <a:buSzPct val="100000"/>
            </a:pPr>
            <a:r>
              <a:rPr lang="en-US" sz="1800"/>
              <a:t>Judge’s Name</a:t>
            </a:r>
          </a:p>
          <a:p>
            <a:pPr indent="-342900" lvl="1" marL="914400" marR="0" rtl="0" algn="l">
              <a:spcBef>
                <a:spcPts val="2000"/>
              </a:spcBef>
              <a:spcAft>
                <a:spcPts val="0"/>
              </a:spcAft>
              <a:buSzPct val="100000"/>
            </a:pPr>
            <a:r>
              <a:rPr lang="en-US" sz="1800"/>
              <a:t>Accepted Grade</a:t>
            </a:r>
          </a:p>
          <a:p>
            <a:pPr indent="-342900" lvl="1" marL="914400" marR="0" rtl="0" algn="l">
              <a:spcBef>
                <a:spcPts val="2000"/>
              </a:spcBef>
              <a:spcAft>
                <a:spcPts val="0"/>
              </a:spcAft>
              <a:buSzPct val="100000"/>
            </a:pPr>
            <a:r>
              <a:rPr lang="en-US" sz="1800"/>
              <a:t>Raw Grade</a:t>
            </a:r>
          </a:p>
          <a:p>
            <a:pPr indent="-342900" lvl="1" marL="914400" marR="0" rtl="0" algn="l">
              <a:spcBef>
                <a:spcPts val="2000"/>
              </a:spcBef>
              <a:spcAft>
                <a:spcPts val="0"/>
              </a:spcAft>
              <a:buSzPct val="100000"/>
            </a:pPr>
            <a:r>
              <a:rPr lang="en-US" sz="1800"/>
              <a:t>Status</a:t>
            </a:r>
          </a:p>
        </p:txBody>
      </p:sp>
      <p:sp>
        <p:nvSpPr>
          <p:cNvPr id="233" name="Shape 233"/>
          <p:cNvSpPr txBox="1"/>
          <p:nvPr>
            <p:ph idx="1" type="body"/>
          </p:nvPr>
        </p:nvSpPr>
        <p:spPr>
          <a:xfrm>
            <a:off x="4330200" y="2098000"/>
            <a:ext cx="4458900" cy="35664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rPr b="1" lang="en-US" sz="1200"/>
              <a:t>    loadSecondViewData: function (data) {</a:t>
            </a:r>
          </a:p>
          <a:p>
            <a:pPr indent="0" lvl="0" marL="0" marR="0" rtl="0" algn="l">
              <a:lnSpc>
                <a:spcPct val="100000"/>
              </a:lnSpc>
              <a:spcBef>
                <a:spcPts val="0"/>
              </a:spcBef>
              <a:spcAft>
                <a:spcPts val="0"/>
              </a:spcAft>
              <a:buNone/>
            </a:pPr>
            <a:r>
              <a:rPr b="1" lang="en-US" sz="1200"/>
              <a:t>        var me = this;</a:t>
            </a:r>
          </a:p>
          <a:p>
            <a:pPr indent="0" lvl="0" marL="0" marR="0" rtl="0" algn="l">
              <a:lnSpc>
                <a:spcPct val="100000"/>
              </a:lnSpc>
              <a:spcBef>
                <a:spcPts val="0"/>
              </a:spcBef>
              <a:spcAft>
                <a:spcPts val="0"/>
              </a:spcAft>
              <a:buNone/>
            </a:pPr>
            <a:r>
              <a:rPr b="1" lang="en-US" sz="1200"/>
              <a:t>        Ext.Ajax.request({</a:t>
            </a:r>
          </a:p>
          <a:p>
            <a:pPr indent="0" lvl="0" marL="0" marR="0" rtl="0" algn="l">
              <a:lnSpc>
                <a:spcPct val="100000"/>
              </a:lnSpc>
              <a:spcBef>
                <a:spcPts val="0"/>
              </a:spcBef>
              <a:spcAft>
                <a:spcPts val="0"/>
              </a:spcAft>
              <a:buNone/>
            </a:pPr>
            <a:r>
              <a:rPr b="1" lang="en-US" sz="1200"/>
              <a:t>            url: '/api/second_view',</a:t>
            </a:r>
          </a:p>
          <a:p>
            <a:pPr indent="0" lvl="0" marL="0" marR="0" rtl="0" algn="l">
              <a:lnSpc>
                <a:spcPct val="100000"/>
              </a:lnSpc>
              <a:spcBef>
                <a:spcPts val="0"/>
              </a:spcBef>
              <a:spcAft>
                <a:spcPts val="0"/>
              </a:spcAft>
              <a:buNone/>
            </a:pPr>
            <a:r>
              <a:rPr b="1" lang="en-US" sz="1200"/>
              <a:t>            success: function (response) {</a:t>
            </a:r>
          </a:p>
          <a:p>
            <a:pPr indent="0" lvl="0" marL="0" marR="0" rtl="0" algn="l">
              <a:lnSpc>
                <a:spcPct val="100000"/>
              </a:lnSpc>
              <a:spcBef>
                <a:spcPts val="0"/>
              </a:spcBef>
              <a:spcAft>
                <a:spcPts val="0"/>
              </a:spcAft>
              <a:buNone/>
            </a:pPr>
            <a:r>
              <a:rPr b="1" lang="en-US" sz="1200"/>
              <a:t>                var data = JSON.parse(response.responseText)</a:t>
            </a:r>
          </a:p>
          <a:p>
            <a:pPr indent="0" lvl="0" marL="0" marR="0" rtl="0" algn="l">
              <a:lnSpc>
                <a:spcPct val="100000"/>
              </a:lnSpc>
              <a:spcBef>
                <a:spcPts val="0"/>
              </a:spcBef>
              <a:spcAft>
                <a:spcPts val="0"/>
              </a:spcAft>
              <a:buNone/>
            </a:pPr>
            <a:r>
              <a:rPr b="1" lang="en-US" sz="1200"/>
              <a:t>                Ext.getStore('studentDetailData').loadData(data);</a:t>
            </a:r>
          </a:p>
          <a:p>
            <a:pPr indent="0" lvl="0" marL="0" marR="0" rtl="0" algn="l">
              <a:lnSpc>
                <a:spcPct val="100000"/>
              </a:lnSpc>
              <a:spcBef>
                <a:spcPts val="0"/>
              </a:spcBef>
              <a:spcAft>
                <a:spcPts val="0"/>
              </a:spcAft>
              <a:buNone/>
            </a:pPr>
            <a:r>
              <a:rPr b="1" lang="en-US" sz="1200"/>
              <a:t>                var average = me.getAverage(data);</a:t>
            </a:r>
          </a:p>
          <a:p>
            <a:pPr indent="0" lvl="0" marL="0" marR="0" rtl="0" algn="l">
              <a:lnSpc>
                <a:spcPct val="100000"/>
              </a:lnSpc>
              <a:spcBef>
                <a:spcPts val="0"/>
              </a:spcBef>
              <a:spcAft>
                <a:spcPts val="0"/>
              </a:spcAft>
              <a:buNone/>
            </a:pPr>
            <a:r>
              <a:t/>
            </a:r>
            <a:endParaRPr b="1" sz="1200"/>
          </a:p>
          <a:p>
            <a:pPr indent="0" lvl="0" marL="0" marR="0" rtl="0" algn="l">
              <a:lnSpc>
                <a:spcPct val="100000"/>
              </a:lnSpc>
              <a:spcBef>
                <a:spcPts val="0"/>
              </a:spcBef>
              <a:spcAft>
                <a:spcPts val="0"/>
              </a:spcAft>
              <a:buNone/>
            </a:pPr>
            <a:r>
              <a:rPr b="1" lang="en-US" sz="1200"/>
              <a:t>                Ext.getCmp('gradeLabel').setText(average);</a:t>
            </a:r>
          </a:p>
          <a:p>
            <a:pPr indent="0" lvl="0" marL="0" marR="0" rtl="0" algn="l">
              <a:lnSpc>
                <a:spcPct val="100000"/>
              </a:lnSpc>
              <a:spcBef>
                <a:spcPts val="0"/>
              </a:spcBef>
              <a:spcAft>
                <a:spcPts val="0"/>
              </a:spcAft>
              <a:buNone/>
            </a:pPr>
            <a:r>
              <a:rPr b="1" lang="en-US" sz="1200"/>
              <a:t>                me.changeIconSecondView();</a:t>
            </a:r>
          </a:p>
          <a:p>
            <a:pPr indent="0" lvl="0" marL="0" marR="0" rtl="0" algn="l">
              <a:lnSpc>
                <a:spcPct val="100000"/>
              </a:lnSpc>
              <a:spcBef>
                <a:spcPts val="0"/>
              </a:spcBef>
              <a:spcAft>
                <a:spcPts val="0"/>
              </a:spcAft>
              <a:buNone/>
            </a:pPr>
            <a:r>
              <a:rPr b="1" lang="en-US" sz="1200"/>
              <a:t>            },</a:t>
            </a:r>
          </a:p>
          <a:p>
            <a:pPr indent="0" lvl="0" marL="0" marR="0" rtl="0" algn="l">
              <a:lnSpc>
                <a:spcPct val="100000"/>
              </a:lnSpc>
              <a:spcBef>
                <a:spcPts val="0"/>
              </a:spcBef>
              <a:spcAft>
                <a:spcPts val="0"/>
              </a:spcAft>
              <a:buNone/>
            </a:pPr>
            <a:r>
              <a:rPr b="1" lang="en-US" sz="1200"/>
              <a:t>            failure: this.updateError,</a:t>
            </a:r>
          </a:p>
          <a:p>
            <a:pPr indent="0" lvl="0" marL="0" marR="0" rtl="0" algn="l">
              <a:lnSpc>
                <a:spcPct val="100000"/>
              </a:lnSpc>
              <a:spcBef>
                <a:spcPts val="0"/>
              </a:spcBef>
              <a:spcAft>
                <a:spcPts val="0"/>
              </a:spcAft>
              <a:buNone/>
            </a:pPr>
            <a:r>
              <a:rPr b="1" lang="en-US" sz="1200"/>
              <a:t>            jsonData: data,</a:t>
            </a:r>
          </a:p>
          <a:p>
            <a:pPr indent="0" lvl="0" marL="0" marR="0" rtl="0" algn="l">
              <a:lnSpc>
                <a:spcPct val="100000"/>
              </a:lnSpc>
              <a:spcBef>
                <a:spcPts val="0"/>
              </a:spcBef>
              <a:spcAft>
                <a:spcPts val="0"/>
              </a:spcAft>
              <a:buNone/>
            </a:pPr>
            <a:r>
              <a:rPr b="1" lang="en-US" sz="1200"/>
              <a:t>            disableCaching: true,</a:t>
            </a:r>
          </a:p>
          <a:p>
            <a:pPr indent="0" lvl="0" marL="0" marR="0" rtl="0" algn="l">
              <a:lnSpc>
                <a:spcPct val="100000"/>
              </a:lnSpc>
              <a:spcBef>
                <a:spcPts val="0"/>
              </a:spcBef>
              <a:spcAft>
                <a:spcPts val="0"/>
              </a:spcAft>
              <a:buNone/>
            </a:pPr>
            <a:r>
              <a:rPr b="1" lang="en-US" sz="1200"/>
              <a:t>            method: 'POST'</a:t>
            </a:r>
          </a:p>
          <a:p>
            <a:pPr indent="0" lvl="0" marL="0" marR="0" rtl="0" algn="l">
              <a:lnSpc>
                <a:spcPct val="100000"/>
              </a:lnSpc>
              <a:spcBef>
                <a:spcPts val="0"/>
              </a:spcBef>
              <a:spcAft>
                <a:spcPts val="0"/>
              </a:spcAft>
              <a:buNone/>
            </a:pPr>
            <a:r>
              <a:rPr b="1" lang="en-US" sz="1200"/>
              <a:t>        });</a:t>
            </a:r>
          </a:p>
          <a:p>
            <a:pPr indent="-69850" lvl="0" marL="0" marR="0" rtl="0" algn="l">
              <a:lnSpc>
                <a:spcPct val="100000"/>
              </a:lnSpc>
              <a:spcBef>
                <a:spcPts val="0"/>
              </a:spcBef>
              <a:spcAft>
                <a:spcPts val="0"/>
              </a:spcAft>
              <a:buClr>
                <a:schemeClr val="dk1"/>
              </a:buClr>
              <a:buSzPct val="91666"/>
              <a:buFont typeface="Arial"/>
              <a:buNone/>
            </a:pPr>
            <a:r>
              <a:rPr b="1" lang="en-US" sz="1200"/>
              <a:t>    },</a:t>
            </a:r>
          </a:p>
          <a:p>
            <a:pPr indent="0" lvl="0" marL="0" marR="0" rtl="0" algn="l">
              <a:lnSpc>
                <a:spcPct val="100000"/>
              </a:lnSpc>
              <a:spcBef>
                <a:spcPts val="0"/>
              </a:spcBef>
              <a:spcAft>
                <a:spcPts val="0"/>
              </a:spcAft>
              <a:buNone/>
            </a:pPr>
            <a:r>
              <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Clr>
                <a:schemeClr val="dk1"/>
              </a:buClr>
              <a:buSzPct val="25000"/>
              <a:buFont typeface="Arial"/>
              <a:buNone/>
            </a:pPr>
            <a:r>
              <a:rPr lang="en-US"/>
              <a:t>Add Judges View for each Student</a:t>
            </a:r>
          </a:p>
        </p:txBody>
      </p:sp>
      <p:pic>
        <p:nvPicPr>
          <p:cNvPr id="240" name="Shape 240"/>
          <p:cNvPicPr preferRelativeResize="0"/>
          <p:nvPr/>
        </p:nvPicPr>
        <p:blipFill>
          <a:blip r:embed="rId3">
            <a:alphaModFix/>
          </a:blip>
          <a:stretch>
            <a:fillRect/>
          </a:stretch>
        </p:blipFill>
        <p:spPr>
          <a:xfrm>
            <a:off x="351175" y="1527375"/>
            <a:ext cx="8412048" cy="43067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779462" y="532875"/>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#666 - Add question view for each judge’s grade</a:t>
            </a:r>
          </a:p>
        </p:txBody>
      </p:sp>
      <p:sp>
        <p:nvSpPr>
          <p:cNvPr id="247" name="Shape 247"/>
          <p:cNvSpPr txBox="1"/>
          <p:nvPr>
            <p:ph idx="1" type="body"/>
          </p:nvPr>
        </p:nvSpPr>
        <p:spPr>
          <a:xfrm>
            <a:off x="779469" y="1828800"/>
            <a:ext cx="3808200" cy="4208400"/>
          </a:xfrm>
          <a:prstGeom prst="rect">
            <a:avLst/>
          </a:prstGeom>
          <a:noFill/>
          <a:ln>
            <a:noFill/>
          </a:ln>
        </p:spPr>
        <p:txBody>
          <a:bodyPr anchorCtr="0" anchor="t" bIns="45700" lIns="91425" rIns="91425" tIns="45700">
            <a:noAutofit/>
          </a:bodyPr>
          <a:lstStyle/>
          <a:p>
            <a:pPr indent="-330200" lvl="0" marL="457200" marR="0" rtl="0" algn="l">
              <a:spcBef>
                <a:spcPts val="2000"/>
              </a:spcBef>
              <a:spcAft>
                <a:spcPts val="0"/>
              </a:spcAft>
              <a:buClr>
                <a:srgbClr val="001D4D"/>
              </a:buClr>
              <a:buSzPct val="100000"/>
              <a:buFont typeface="Trebuchet MS"/>
            </a:pPr>
            <a:r>
              <a:rPr lang="en-US" sz="1600"/>
              <a:t>Each Judge assigned to the Student in the </a:t>
            </a:r>
            <a:r>
              <a:rPr lang="en-US" sz="1600"/>
              <a:t>Judge's</a:t>
            </a:r>
            <a:r>
              <a:rPr lang="en-US" sz="1600"/>
              <a:t> view popup when clicked will display a Questions view</a:t>
            </a:r>
          </a:p>
          <a:p>
            <a:pPr indent="-330200" lvl="0" marL="457200" marR="0" rtl="0" algn="l">
              <a:spcBef>
                <a:spcPts val="2000"/>
              </a:spcBef>
              <a:spcAft>
                <a:spcPts val="0"/>
              </a:spcAft>
              <a:buSzPct val="100000"/>
            </a:pPr>
            <a:r>
              <a:rPr lang="en-US" sz="1600"/>
              <a:t>The Questions View contains:</a:t>
            </a:r>
          </a:p>
          <a:p>
            <a:pPr indent="-330200" lvl="1" marL="914400" marR="0" rtl="0" algn="l">
              <a:spcBef>
                <a:spcPts val="2000"/>
              </a:spcBef>
              <a:spcAft>
                <a:spcPts val="0"/>
              </a:spcAft>
              <a:buSzPct val="100000"/>
            </a:pPr>
            <a:r>
              <a:rPr lang="en-US" sz="1600"/>
              <a:t>Student’s Name</a:t>
            </a:r>
          </a:p>
          <a:p>
            <a:pPr indent="-330200" lvl="1" marL="914400" marR="0" rtl="0" algn="l">
              <a:spcBef>
                <a:spcPts val="2000"/>
              </a:spcBef>
              <a:spcAft>
                <a:spcPts val="0"/>
              </a:spcAft>
              <a:buSzPct val="100000"/>
            </a:pPr>
            <a:r>
              <a:rPr lang="en-US" sz="1600"/>
              <a:t>Judge’s Name</a:t>
            </a:r>
          </a:p>
          <a:p>
            <a:pPr indent="-330200" lvl="1" marL="914400" marR="0" rtl="0" algn="l">
              <a:spcBef>
                <a:spcPts val="2000"/>
              </a:spcBef>
              <a:spcAft>
                <a:spcPts val="0"/>
              </a:spcAft>
              <a:buSzPct val="100000"/>
            </a:pPr>
            <a:r>
              <a:rPr lang="en-US" sz="1600"/>
              <a:t>Project</a:t>
            </a:r>
          </a:p>
          <a:p>
            <a:pPr indent="-330200" lvl="1" marL="914400" marR="0" rtl="0" algn="l">
              <a:spcBef>
                <a:spcPts val="2000"/>
              </a:spcBef>
              <a:spcAft>
                <a:spcPts val="0"/>
              </a:spcAft>
              <a:buSzPct val="100000"/>
            </a:pPr>
            <a:r>
              <a:rPr lang="en-US" sz="1600"/>
              <a:t>Grade</a:t>
            </a:r>
          </a:p>
          <a:p>
            <a:pPr indent="-330200" lvl="1" marL="914400" marR="0" rtl="0" algn="l">
              <a:spcBef>
                <a:spcPts val="2000"/>
              </a:spcBef>
              <a:spcAft>
                <a:spcPts val="0"/>
              </a:spcAft>
              <a:buSzPct val="100000"/>
            </a:pPr>
            <a:r>
              <a:rPr lang="en-US" sz="1600"/>
              <a:t>List of Questions</a:t>
            </a:r>
          </a:p>
          <a:p>
            <a:pPr indent="-330200" lvl="0" marL="457200" marR="0" rtl="0" algn="l">
              <a:spcBef>
                <a:spcPts val="2000"/>
              </a:spcBef>
              <a:spcAft>
                <a:spcPts val="0"/>
              </a:spcAft>
              <a:buSzPct val="100000"/>
            </a:pPr>
            <a:r>
              <a:rPr lang="en-US" sz="1600"/>
              <a:t>Each question contains:</a:t>
            </a:r>
          </a:p>
          <a:p>
            <a:pPr indent="-330200" lvl="1" marL="914400" marR="0" rtl="0" algn="l">
              <a:spcBef>
                <a:spcPts val="2000"/>
              </a:spcBef>
              <a:spcAft>
                <a:spcPts val="0"/>
              </a:spcAft>
              <a:buSzPct val="100000"/>
            </a:pPr>
            <a:r>
              <a:rPr lang="en-US" sz="1600"/>
              <a:t>Question</a:t>
            </a:r>
          </a:p>
          <a:p>
            <a:pPr indent="-330200" lvl="1" marL="914400" marR="0" rtl="0" algn="l">
              <a:spcBef>
                <a:spcPts val="2000"/>
              </a:spcBef>
              <a:spcAft>
                <a:spcPts val="0"/>
              </a:spcAft>
              <a:buSzPct val="100000"/>
            </a:pPr>
            <a:r>
              <a:rPr lang="en-US" sz="1600"/>
              <a:t>Grade</a:t>
            </a:r>
          </a:p>
          <a:p>
            <a:pPr indent="-330200" lvl="1" marL="914400" marR="0" rtl="0" algn="l">
              <a:spcBef>
                <a:spcPts val="2000"/>
              </a:spcBef>
              <a:spcAft>
                <a:spcPts val="0"/>
              </a:spcAft>
              <a:buSzPct val="100000"/>
            </a:pPr>
            <a:r>
              <a:rPr lang="en-US" sz="1600"/>
              <a:t>Comment</a:t>
            </a:r>
          </a:p>
          <a:p>
            <a:pPr indent="-330200" lvl="1" marL="914400" marR="0" rtl="0" algn="l">
              <a:spcBef>
                <a:spcPts val="2000"/>
              </a:spcBef>
              <a:spcAft>
                <a:spcPts val="0"/>
              </a:spcAft>
              <a:buSzPct val="100000"/>
            </a:pPr>
            <a:r>
              <a:rPr lang="en-US" sz="1600"/>
              <a:t>Status</a:t>
            </a:r>
          </a:p>
        </p:txBody>
      </p:sp>
      <p:sp>
        <p:nvSpPr>
          <p:cNvPr id="248" name="Shape 248"/>
          <p:cNvSpPr txBox="1"/>
          <p:nvPr>
            <p:ph idx="1" type="body"/>
          </p:nvPr>
        </p:nvSpPr>
        <p:spPr>
          <a:xfrm>
            <a:off x="4501294" y="1875875"/>
            <a:ext cx="3808200" cy="4208400"/>
          </a:xfrm>
          <a:prstGeom prst="rect">
            <a:avLst/>
          </a:prstGeom>
          <a:noFill/>
          <a:ln>
            <a:noFill/>
          </a:ln>
        </p:spPr>
        <p:txBody>
          <a:bodyPr anchorCtr="0" anchor="t" bIns="45700" lIns="91425" rIns="91425" tIns="45700">
            <a:noAutofit/>
          </a:bodyPr>
          <a:lstStyle/>
          <a:p>
            <a:pPr indent="-69850" lvl="0" marL="0" marR="0" rtl="0" algn="l">
              <a:lnSpc>
                <a:spcPct val="100000"/>
              </a:lnSpc>
              <a:spcBef>
                <a:spcPts val="0"/>
              </a:spcBef>
              <a:spcAft>
                <a:spcPts val="0"/>
              </a:spcAft>
              <a:buClr>
                <a:schemeClr val="dk1"/>
              </a:buClr>
              <a:buSzPct val="110000"/>
              <a:buFont typeface="Arial"/>
              <a:buNone/>
            </a:pPr>
            <a:r>
              <a:t/>
            </a:r>
            <a:endParaRPr b="1" sz="1000"/>
          </a:p>
          <a:p>
            <a:pPr indent="-69850" lvl="0" marL="0" marR="0" rtl="0" algn="l">
              <a:lnSpc>
                <a:spcPct val="100000"/>
              </a:lnSpc>
              <a:spcBef>
                <a:spcPts val="0"/>
              </a:spcBef>
              <a:spcAft>
                <a:spcPts val="0"/>
              </a:spcAft>
              <a:buClr>
                <a:schemeClr val="dk1"/>
              </a:buClr>
              <a:buSzPct val="110000"/>
              <a:buFont typeface="Arial"/>
              <a:buNone/>
            </a:pPr>
            <a:r>
              <a:rPr b="1" lang="en-US" sz="1000"/>
              <a:t>    loadThirdViewData: function (data) {</a:t>
            </a:r>
          </a:p>
          <a:p>
            <a:pPr indent="-69850" lvl="0" marL="0" marR="0" rtl="0" algn="l">
              <a:lnSpc>
                <a:spcPct val="100000"/>
              </a:lnSpc>
              <a:spcBef>
                <a:spcPts val="0"/>
              </a:spcBef>
              <a:spcAft>
                <a:spcPts val="0"/>
              </a:spcAft>
              <a:buClr>
                <a:schemeClr val="dk1"/>
              </a:buClr>
              <a:buSzPct val="110000"/>
              <a:buFont typeface="Arial"/>
              <a:buNone/>
            </a:pPr>
            <a:r>
              <a:rPr b="1" lang="en-US" sz="1000"/>
              <a:t>        var me = this;</a:t>
            </a:r>
          </a:p>
          <a:p>
            <a:pPr indent="-69850" lvl="0" marL="0" marR="0" rtl="0" algn="l">
              <a:lnSpc>
                <a:spcPct val="100000"/>
              </a:lnSpc>
              <a:spcBef>
                <a:spcPts val="0"/>
              </a:spcBef>
              <a:spcAft>
                <a:spcPts val="0"/>
              </a:spcAft>
              <a:buClr>
                <a:schemeClr val="dk1"/>
              </a:buClr>
              <a:buSzPct val="110000"/>
              <a:buFont typeface="Arial"/>
              <a:buNone/>
            </a:pPr>
            <a:r>
              <a:rPr b="1" lang="en-US" sz="1000"/>
              <a:t>        Ext.Ajax.request({</a:t>
            </a:r>
          </a:p>
          <a:p>
            <a:pPr indent="-69850" lvl="0" marL="0" marR="0" rtl="0" algn="l">
              <a:lnSpc>
                <a:spcPct val="100000"/>
              </a:lnSpc>
              <a:spcBef>
                <a:spcPts val="0"/>
              </a:spcBef>
              <a:spcAft>
                <a:spcPts val="0"/>
              </a:spcAft>
              <a:buClr>
                <a:schemeClr val="dk1"/>
              </a:buClr>
              <a:buSzPct val="110000"/>
              <a:buFont typeface="Arial"/>
              <a:buNone/>
            </a:pPr>
            <a:r>
              <a:rPr b="1" lang="en-US" sz="1000"/>
              <a:t>            url: '/api/third_view',</a:t>
            </a:r>
          </a:p>
          <a:p>
            <a:pPr indent="-69850" lvl="0" marL="0" marR="0" rtl="0" algn="l">
              <a:lnSpc>
                <a:spcPct val="100000"/>
              </a:lnSpc>
              <a:spcBef>
                <a:spcPts val="0"/>
              </a:spcBef>
              <a:spcAft>
                <a:spcPts val="0"/>
              </a:spcAft>
              <a:buClr>
                <a:schemeClr val="dk1"/>
              </a:buClr>
              <a:buSzPct val="110000"/>
              <a:buFont typeface="Arial"/>
              <a:buNone/>
            </a:pPr>
            <a:r>
              <a:rPr b="1" lang="en-US" sz="1000"/>
              <a:t>            success: function (response) {</a:t>
            </a:r>
          </a:p>
          <a:p>
            <a:pPr indent="-69850" lvl="0" marL="0" marR="0" rtl="0" algn="l">
              <a:lnSpc>
                <a:spcPct val="100000"/>
              </a:lnSpc>
              <a:spcBef>
                <a:spcPts val="0"/>
              </a:spcBef>
              <a:spcAft>
                <a:spcPts val="0"/>
              </a:spcAft>
              <a:buClr>
                <a:schemeClr val="dk1"/>
              </a:buClr>
              <a:buSzPct val="110000"/>
              <a:buFont typeface="Arial"/>
              <a:buNone/>
            </a:pPr>
            <a:r>
              <a:rPr b="1" lang="en-US" sz="1000"/>
              <a:t>                var data = JSON.parse(response.responseText)</a:t>
            </a:r>
          </a:p>
          <a:p>
            <a:pPr indent="-69850" lvl="0" marL="0" marR="0" rtl="0" algn="l">
              <a:lnSpc>
                <a:spcPct val="100000"/>
              </a:lnSpc>
              <a:spcBef>
                <a:spcPts val="0"/>
              </a:spcBef>
              <a:spcAft>
                <a:spcPts val="0"/>
              </a:spcAft>
              <a:buClr>
                <a:schemeClr val="dk1"/>
              </a:buClr>
              <a:buSzPct val="110000"/>
              <a:buFont typeface="Arial"/>
              <a:buNone/>
            </a:pPr>
            <a:r>
              <a:rPr b="1" lang="en-US" sz="1000"/>
              <a:t>                Ext.getStore('judgeGrades').loadData(data);</a:t>
            </a:r>
          </a:p>
          <a:p>
            <a:pPr indent="-69850" lvl="0" marL="0" marR="0" rtl="0" algn="l">
              <a:lnSpc>
                <a:spcPct val="100000"/>
              </a:lnSpc>
              <a:spcBef>
                <a:spcPts val="0"/>
              </a:spcBef>
              <a:spcAft>
                <a:spcPts val="0"/>
              </a:spcAft>
              <a:buClr>
                <a:schemeClr val="dk1"/>
              </a:buClr>
              <a:buSzPct val="110000"/>
              <a:buFont typeface="Arial"/>
              <a:buNone/>
            </a:pPr>
            <a:r>
              <a:rPr b="1" lang="en-US" sz="1000"/>
              <a:t>                var sum = 0;</a:t>
            </a:r>
          </a:p>
          <a:p>
            <a:pPr indent="-69850" lvl="0" marL="0" marR="0" rtl="0" algn="l">
              <a:lnSpc>
                <a:spcPct val="100000"/>
              </a:lnSpc>
              <a:spcBef>
                <a:spcPts val="0"/>
              </a:spcBef>
              <a:spcAft>
                <a:spcPts val="0"/>
              </a:spcAft>
              <a:buClr>
                <a:schemeClr val="dk1"/>
              </a:buClr>
              <a:buSzPct val="110000"/>
              <a:buFont typeface="Arial"/>
              <a:buNone/>
            </a:pPr>
            <a:r>
              <a:rPr b="1" lang="en-US" sz="1000"/>
              <a:t>                $("#gradeThirdLabel").text(0);</a:t>
            </a:r>
          </a:p>
          <a:p>
            <a:pPr indent="-69850" lvl="0" marL="0" marR="0" rtl="0" algn="l">
              <a:lnSpc>
                <a:spcPct val="100000"/>
              </a:lnSpc>
              <a:spcBef>
                <a:spcPts val="0"/>
              </a:spcBef>
              <a:spcAft>
                <a:spcPts val="0"/>
              </a:spcAft>
              <a:buClr>
                <a:schemeClr val="dk1"/>
              </a:buClr>
              <a:buSzPct val="110000"/>
              <a:buFont typeface="Arial"/>
              <a:buNone/>
            </a:pPr>
            <a:r>
              <a:rPr b="1" lang="en-US" sz="1000"/>
              <a:t>                data.forEach(function (item) {</a:t>
            </a:r>
          </a:p>
          <a:p>
            <a:pPr indent="-69850" lvl="0" marL="0" marR="0" rtl="0" algn="l">
              <a:lnSpc>
                <a:spcPct val="100000"/>
              </a:lnSpc>
              <a:spcBef>
                <a:spcPts val="0"/>
              </a:spcBef>
              <a:spcAft>
                <a:spcPts val="0"/>
              </a:spcAft>
              <a:buClr>
                <a:schemeClr val="dk1"/>
              </a:buClr>
              <a:buSzPct val="110000"/>
              <a:buFont typeface="Arial"/>
              <a:buNone/>
            </a:pPr>
            <a:r>
              <a:rPr b="1" lang="en-US" sz="1000"/>
              <a:t>                    if (item.accepted == "Accepted") {</a:t>
            </a:r>
          </a:p>
          <a:p>
            <a:pPr indent="-69850" lvl="0" marL="0" marR="0" rtl="0" algn="l">
              <a:lnSpc>
                <a:spcPct val="100000"/>
              </a:lnSpc>
              <a:spcBef>
                <a:spcPts val="0"/>
              </a:spcBef>
              <a:spcAft>
                <a:spcPts val="0"/>
              </a:spcAft>
              <a:buClr>
                <a:schemeClr val="dk1"/>
              </a:buClr>
              <a:buSzPct val="110000"/>
              <a:buFont typeface="Arial"/>
              <a:buNone/>
            </a:pPr>
            <a:r>
              <a:rPr b="1" lang="en-US" sz="1000"/>
              <a:t>                        sum = item.grade + sum;</a:t>
            </a:r>
          </a:p>
          <a:p>
            <a:pPr indent="-69850" lvl="0" marL="0" marR="0" rtl="0" algn="l">
              <a:lnSpc>
                <a:spcPct val="100000"/>
              </a:lnSpc>
              <a:spcBef>
                <a:spcPts val="0"/>
              </a:spcBef>
              <a:spcAft>
                <a:spcPts val="0"/>
              </a:spcAft>
              <a:buClr>
                <a:schemeClr val="dk1"/>
              </a:buClr>
              <a:buSzPct val="110000"/>
              <a:buFont typeface="Arial"/>
              <a:buNone/>
            </a:pPr>
            <a:r>
              <a:rPr b="1" lang="en-US" sz="1000"/>
              <a:t>                        $("#gradeThirdLabel").text(sum);</a:t>
            </a:r>
          </a:p>
          <a:p>
            <a:pPr indent="-69850" lvl="0" marL="0" marR="0" rtl="0" algn="l">
              <a:lnSpc>
                <a:spcPct val="100000"/>
              </a:lnSpc>
              <a:spcBef>
                <a:spcPts val="0"/>
              </a:spcBef>
              <a:spcAft>
                <a:spcPts val="0"/>
              </a:spcAft>
              <a:buClr>
                <a:schemeClr val="dk1"/>
              </a:buClr>
              <a:buSzPct val="110000"/>
              <a:buFont typeface="Arial"/>
              <a:buNone/>
            </a:pPr>
            <a:r>
              <a:rPr b="1" lang="en-US" sz="1000"/>
              <a:t>                    }</a:t>
            </a:r>
          </a:p>
          <a:p>
            <a:pPr indent="-69850" lvl="0" marL="0" marR="0" rtl="0" algn="l">
              <a:lnSpc>
                <a:spcPct val="100000"/>
              </a:lnSpc>
              <a:spcBef>
                <a:spcPts val="0"/>
              </a:spcBef>
              <a:spcAft>
                <a:spcPts val="0"/>
              </a:spcAft>
              <a:buClr>
                <a:schemeClr val="dk1"/>
              </a:buClr>
              <a:buSzPct val="110000"/>
              <a:buFont typeface="Arial"/>
              <a:buNone/>
            </a:pPr>
            <a:r>
              <a:rPr b="1" lang="en-US" sz="1000"/>
              <a:t>                })</a:t>
            </a:r>
          </a:p>
          <a:p>
            <a:pPr indent="-69850" lvl="0" marL="0" marR="0" rtl="0" algn="l">
              <a:lnSpc>
                <a:spcPct val="100000"/>
              </a:lnSpc>
              <a:spcBef>
                <a:spcPts val="0"/>
              </a:spcBef>
              <a:spcAft>
                <a:spcPts val="0"/>
              </a:spcAft>
              <a:buClr>
                <a:schemeClr val="dk1"/>
              </a:buClr>
              <a:buSzPct val="110000"/>
              <a:buFont typeface="Arial"/>
              <a:buNone/>
            </a:pPr>
            <a:r>
              <a:t/>
            </a:r>
            <a:endParaRPr b="1" sz="1000"/>
          </a:p>
          <a:p>
            <a:pPr indent="-69850" lvl="0" marL="0" marR="0" rtl="0" algn="l">
              <a:lnSpc>
                <a:spcPct val="100000"/>
              </a:lnSpc>
              <a:spcBef>
                <a:spcPts val="0"/>
              </a:spcBef>
              <a:spcAft>
                <a:spcPts val="0"/>
              </a:spcAft>
              <a:buClr>
                <a:schemeClr val="dk1"/>
              </a:buClr>
              <a:buSzPct val="110000"/>
              <a:buFont typeface="Arial"/>
              <a:buNone/>
            </a:pPr>
            <a:r>
              <a:rPr b="1" lang="en-US" sz="1000"/>
              <a:t>                $("#judgeThirdLabel").text(data[0].judge);</a:t>
            </a:r>
          </a:p>
          <a:p>
            <a:pPr indent="-69850" lvl="0" marL="0" marR="0" rtl="0" algn="l">
              <a:lnSpc>
                <a:spcPct val="100000"/>
              </a:lnSpc>
              <a:spcBef>
                <a:spcPts val="0"/>
              </a:spcBef>
              <a:spcAft>
                <a:spcPts val="0"/>
              </a:spcAft>
              <a:buClr>
                <a:schemeClr val="dk1"/>
              </a:buClr>
              <a:buSzPct val="110000"/>
              <a:buFont typeface="Arial"/>
              <a:buNone/>
            </a:pPr>
            <a:r>
              <a:rPr b="1" lang="en-US" sz="1000"/>
              <a:t>                $("#studentThirdLabel").text(data[0].student);</a:t>
            </a:r>
          </a:p>
          <a:p>
            <a:pPr indent="-69850" lvl="0" marL="0" marR="0" rtl="0" algn="l">
              <a:lnSpc>
                <a:spcPct val="100000"/>
              </a:lnSpc>
              <a:spcBef>
                <a:spcPts val="0"/>
              </a:spcBef>
              <a:spcAft>
                <a:spcPts val="0"/>
              </a:spcAft>
              <a:buClr>
                <a:schemeClr val="dk1"/>
              </a:buClr>
              <a:buSzPct val="110000"/>
              <a:buFont typeface="Arial"/>
              <a:buNone/>
            </a:pPr>
            <a:r>
              <a:rPr b="1" lang="en-US" sz="1000"/>
              <a:t>                $("#projectThirdLabel").text(data[0].projectName);</a:t>
            </a:r>
          </a:p>
          <a:p>
            <a:pPr indent="-69850" lvl="0" marL="0" marR="0" rtl="0" algn="l">
              <a:lnSpc>
                <a:spcPct val="100000"/>
              </a:lnSpc>
              <a:spcBef>
                <a:spcPts val="0"/>
              </a:spcBef>
              <a:spcAft>
                <a:spcPts val="0"/>
              </a:spcAft>
              <a:buClr>
                <a:schemeClr val="dk1"/>
              </a:buClr>
              <a:buSzPct val="110000"/>
              <a:buFont typeface="Arial"/>
              <a:buNone/>
            </a:pPr>
            <a:r>
              <a:rPr b="1" lang="en-US" sz="1000"/>
              <a:t>                me.changeIconThirdView();</a:t>
            </a:r>
          </a:p>
          <a:p>
            <a:pPr indent="-69850" lvl="0" marL="0" marR="0" rtl="0" algn="l">
              <a:lnSpc>
                <a:spcPct val="100000"/>
              </a:lnSpc>
              <a:spcBef>
                <a:spcPts val="0"/>
              </a:spcBef>
              <a:spcAft>
                <a:spcPts val="0"/>
              </a:spcAft>
              <a:buClr>
                <a:schemeClr val="dk1"/>
              </a:buClr>
              <a:buSzPct val="110000"/>
              <a:buFont typeface="Arial"/>
              <a:buNone/>
            </a:pPr>
            <a:r>
              <a:rPr b="1" lang="en-US" sz="1000"/>
              <a:t>            },</a:t>
            </a:r>
          </a:p>
          <a:p>
            <a:pPr indent="-69850" lvl="0" marL="0" marR="0" rtl="0" algn="l">
              <a:lnSpc>
                <a:spcPct val="100000"/>
              </a:lnSpc>
              <a:spcBef>
                <a:spcPts val="0"/>
              </a:spcBef>
              <a:spcAft>
                <a:spcPts val="0"/>
              </a:spcAft>
              <a:buClr>
                <a:schemeClr val="dk1"/>
              </a:buClr>
              <a:buSzPct val="110000"/>
              <a:buFont typeface="Arial"/>
              <a:buNone/>
            </a:pPr>
            <a:r>
              <a:rPr b="1" lang="en-US" sz="1000"/>
              <a:t>            failure: this.updateError,</a:t>
            </a:r>
          </a:p>
          <a:p>
            <a:pPr indent="-69850" lvl="0" marL="0" marR="0" rtl="0" algn="l">
              <a:lnSpc>
                <a:spcPct val="100000"/>
              </a:lnSpc>
              <a:spcBef>
                <a:spcPts val="0"/>
              </a:spcBef>
              <a:spcAft>
                <a:spcPts val="0"/>
              </a:spcAft>
              <a:buClr>
                <a:schemeClr val="dk1"/>
              </a:buClr>
              <a:buSzPct val="110000"/>
              <a:buFont typeface="Arial"/>
              <a:buNone/>
            </a:pPr>
            <a:r>
              <a:rPr b="1" lang="en-US" sz="1000"/>
              <a:t>            jsonData: data,</a:t>
            </a:r>
          </a:p>
          <a:p>
            <a:pPr indent="-69850" lvl="0" marL="0" marR="0" rtl="0" algn="l">
              <a:lnSpc>
                <a:spcPct val="100000"/>
              </a:lnSpc>
              <a:spcBef>
                <a:spcPts val="0"/>
              </a:spcBef>
              <a:spcAft>
                <a:spcPts val="0"/>
              </a:spcAft>
              <a:buClr>
                <a:schemeClr val="dk1"/>
              </a:buClr>
              <a:buSzPct val="110000"/>
              <a:buFont typeface="Arial"/>
              <a:buNone/>
            </a:pPr>
            <a:r>
              <a:rPr b="1" lang="en-US" sz="1000"/>
              <a:t>            disableCaching: true,</a:t>
            </a:r>
          </a:p>
          <a:p>
            <a:pPr indent="-69850" lvl="0" marL="0" marR="0" rtl="0" algn="l">
              <a:lnSpc>
                <a:spcPct val="100000"/>
              </a:lnSpc>
              <a:spcBef>
                <a:spcPts val="0"/>
              </a:spcBef>
              <a:spcAft>
                <a:spcPts val="0"/>
              </a:spcAft>
              <a:buClr>
                <a:schemeClr val="dk1"/>
              </a:buClr>
              <a:buSzPct val="110000"/>
              <a:buFont typeface="Arial"/>
              <a:buNone/>
            </a:pPr>
            <a:r>
              <a:rPr b="1" lang="en-US" sz="1000"/>
              <a:t>            method: 'POST'</a:t>
            </a:r>
          </a:p>
          <a:p>
            <a:pPr indent="-69850" lvl="0" marL="0" marR="0" rtl="0" algn="l">
              <a:lnSpc>
                <a:spcPct val="100000"/>
              </a:lnSpc>
              <a:spcBef>
                <a:spcPts val="0"/>
              </a:spcBef>
              <a:spcAft>
                <a:spcPts val="0"/>
              </a:spcAft>
              <a:buClr>
                <a:schemeClr val="dk1"/>
              </a:buClr>
              <a:buSzPct val="110000"/>
              <a:buFont typeface="Arial"/>
              <a:buNone/>
            </a:pPr>
            <a:r>
              <a:rPr b="1" lang="en-US" sz="1000"/>
              <a:t>        });</a:t>
            </a:r>
          </a:p>
          <a:p>
            <a:pPr indent="-69850" lvl="0" marL="0" marR="0" rtl="0" algn="l">
              <a:lnSpc>
                <a:spcPct val="100000"/>
              </a:lnSpc>
              <a:spcBef>
                <a:spcPts val="0"/>
              </a:spcBef>
              <a:spcAft>
                <a:spcPts val="0"/>
              </a:spcAft>
              <a:buClr>
                <a:schemeClr val="dk1"/>
              </a:buClr>
              <a:buSzPct val="110000"/>
              <a:buFont typeface="Arial"/>
              <a:buNone/>
            </a:pPr>
            <a:r>
              <a:rPr b="1" lang="en-US" sz="1000"/>
              <a:t>    },</a:t>
            </a:r>
          </a:p>
          <a:p>
            <a:pPr indent="0" lvl="0" marL="0" marR="0" rtl="0" algn="l">
              <a:lnSpc>
                <a:spcPct val="100000"/>
              </a:lnSpc>
              <a:spcBef>
                <a:spcPts val="0"/>
              </a:spcBef>
              <a:spcAft>
                <a:spcPts val="0"/>
              </a:spcAft>
              <a:buNone/>
            </a:pPr>
            <a:r>
              <a:t/>
            </a:r>
            <a:endParaRPr b="1"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type="title"/>
          </p:nvPr>
        </p:nvSpPr>
        <p:spPr>
          <a:xfrm>
            <a:off x="780287" y="620625"/>
            <a:ext cx="7583400" cy="1044600"/>
          </a:xfrm>
          <a:prstGeom prst="rect">
            <a:avLst/>
          </a:prstGeom>
        </p:spPr>
        <p:txBody>
          <a:bodyPr anchorCtr="0" anchor="b" bIns="91425" lIns="91425" rIns="91425" tIns="91425">
            <a:noAutofit/>
          </a:bodyPr>
          <a:lstStyle/>
          <a:p>
            <a:pPr lvl="0">
              <a:spcBef>
                <a:spcPts val="0"/>
              </a:spcBef>
              <a:buNone/>
            </a:pPr>
            <a:r>
              <a:rPr lang="en-US"/>
              <a:t>Add Question View for each Student</a:t>
            </a:r>
          </a:p>
        </p:txBody>
      </p:sp>
      <p:pic>
        <p:nvPicPr>
          <p:cNvPr id="255" name="Shape 255"/>
          <p:cNvPicPr preferRelativeResize="0"/>
          <p:nvPr/>
        </p:nvPicPr>
        <p:blipFill>
          <a:blip r:embed="rId3">
            <a:alphaModFix/>
          </a:blip>
          <a:stretch>
            <a:fillRect/>
          </a:stretch>
        </p:blipFill>
        <p:spPr>
          <a:xfrm>
            <a:off x="539062" y="1721025"/>
            <a:ext cx="8065874" cy="41192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557550" y="626350"/>
            <a:ext cx="80289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#656 - Add accept, pend, reject button for each student</a:t>
            </a:r>
          </a:p>
        </p:txBody>
      </p:sp>
      <p:sp>
        <p:nvSpPr>
          <p:cNvPr id="262" name="Shape 262"/>
          <p:cNvSpPr txBox="1"/>
          <p:nvPr>
            <p:ph idx="1" type="body"/>
          </p:nvPr>
        </p:nvSpPr>
        <p:spPr>
          <a:xfrm>
            <a:off x="779469" y="1828800"/>
            <a:ext cx="3831600" cy="4208400"/>
          </a:xfrm>
          <a:prstGeom prst="rect">
            <a:avLst/>
          </a:prstGeom>
          <a:noFill/>
          <a:ln>
            <a:noFill/>
          </a:ln>
        </p:spPr>
        <p:txBody>
          <a:bodyPr anchorCtr="0" anchor="t" bIns="45700" lIns="91425" rIns="91425" tIns="45700">
            <a:noAutofit/>
          </a:bodyPr>
          <a:lstStyle/>
          <a:p>
            <a:pPr indent="-317500" lvl="0" marL="457200" marR="0" rtl="0" algn="l">
              <a:spcBef>
                <a:spcPts val="2000"/>
              </a:spcBef>
              <a:spcAft>
                <a:spcPts val="0"/>
              </a:spcAft>
              <a:buClr>
                <a:srgbClr val="001D4D"/>
              </a:buClr>
              <a:buSzPct val="100000"/>
              <a:buFont typeface="Trebuchet MS"/>
            </a:pPr>
            <a:r>
              <a:rPr lang="en-US" sz="1400"/>
              <a:t>Each student in the Student’s Grade View has a traffic light icon</a:t>
            </a:r>
          </a:p>
          <a:p>
            <a:pPr indent="-317500" lvl="0" marL="457200" marR="0" rtl="0" algn="l">
              <a:spcBef>
                <a:spcPts val="2000"/>
              </a:spcBef>
              <a:spcAft>
                <a:spcPts val="0"/>
              </a:spcAft>
              <a:buSzPct val="100000"/>
            </a:pPr>
            <a:r>
              <a:rPr lang="en-US" sz="1400"/>
              <a:t>The Icon cycles through three options:</a:t>
            </a:r>
          </a:p>
          <a:p>
            <a:pPr indent="-317500" lvl="1" marL="914400" marR="0" rtl="0" algn="l">
              <a:spcBef>
                <a:spcPts val="2000"/>
              </a:spcBef>
              <a:spcAft>
                <a:spcPts val="0"/>
              </a:spcAft>
              <a:buSzPct val="100000"/>
            </a:pPr>
            <a:r>
              <a:rPr lang="en-US" sz="1400"/>
              <a:t>Accepted = Green</a:t>
            </a:r>
          </a:p>
          <a:p>
            <a:pPr indent="-317500" lvl="1" marL="914400" marR="0" rtl="0" algn="l">
              <a:spcBef>
                <a:spcPts val="2000"/>
              </a:spcBef>
              <a:spcAft>
                <a:spcPts val="0"/>
              </a:spcAft>
              <a:buSzPct val="100000"/>
            </a:pPr>
            <a:r>
              <a:rPr lang="en-US" sz="1400"/>
              <a:t>Pending = Yellow</a:t>
            </a:r>
          </a:p>
          <a:p>
            <a:pPr indent="-317500" lvl="1" marL="914400" marR="0" rtl="0" algn="l">
              <a:spcBef>
                <a:spcPts val="2000"/>
              </a:spcBef>
              <a:spcAft>
                <a:spcPts val="0"/>
              </a:spcAft>
              <a:buSzPct val="100000"/>
            </a:pPr>
            <a:r>
              <a:rPr lang="en-US" sz="1400"/>
              <a:t>Rejected = Red</a:t>
            </a:r>
          </a:p>
        </p:txBody>
      </p:sp>
      <p:pic>
        <p:nvPicPr>
          <p:cNvPr id="263" name="Shape 263"/>
          <p:cNvPicPr preferRelativeResize="0"/>
          <p:nvPr/>
        </p:nvPicPr>
        <p:blipFill>
          <a:blip r:embed="rId3">
            <a:alphaModFix/>
          </a:blip>
          <a:stretch>
            <a:fillRect/>
          </a:stretch>
        </p:blipFill>
        <p:spPr>
          <a:xfrm rot="10800000">
            <a:off x="1200775" y="2756900"/>
            <a:ext cx="648299" cy="648299"/>
          </a:xfrm>
          <a:prstGeom prst="rect">
            <a:avLst/>
          </a:prstGeom>
          <a:noFill/>
          <a:ln>
            <a:noFill/>
          </a:ln>
        </p:spPr>
      </p:pic>
      <p:sp>
        <p:nvSpPr>
          <p:cNvPr id="264" name="Shape 264"/>
          <p:cNvSpPr txBox="1"/>
          <p:nvPr>
            <p:ph idx="1" type="body"/>
          </p:nvPr>
        </p:nvSpPr>
        <p:spPr>
          <a:xfrm>
            <a:off x="779469" y="3405200"/>
            <a:ext cx="3831600" cy="4208400"/>
          </a:xfrm>
          <a:prstGeom prst="rect">
            <a:avLst/>
          </a:prstGeom>
          <a:noFill/>
          <a:ln>
            <a:noFill/>
          </a:ln>
        </p:spPr>
        <p:txBody>
          <a:bodyPr anchorCtr="0" anchor="t" bIns="45700" lIns="91425" rIns="91425" tIns="45700">
            <a:noAutofit/>
          </a:bodyPr>
          <a:lstStyle/>
          <a:p>
            <a:pPr indent="-69850" lvl="0" marL="0" marR="0" rtl="0" algn="l">
              <a:lnSpc>
                <a:spcPct val="100000"/>
              </a:lnSpc>
              <a:spcBef>
                <a:spcPts val="0"/>
              </a:spcBef>
              <a:spcAft>
                <a:spcPts val="0"/>
              </a:spcAft>
              <a:buClr>
                <a:schemeClr val="dk1"/>
              </a:buClr>
              <a:buSzPct val="110000"/>
              <a:buFont typeface="Arial"/>
              <a:buNone/>
            </a:pPr>
            <a:r>
              <a:rPr b="1" lang="en-US" sz="1000"/>
              <a:t>   renderer: function (value, metadata, record) {</a:t>
            </a:r>
          </a:p>
          <a:p>
            <a:pPr indent="-69850" lvl="0" marL="0" marR="0" rtl="0" algn="l">
              <a:lnSpc>
                <a:spcPct val="100000"/>
              </a:lnSpc>
              <a:spcBef>
                <a:spcPts val="0"/>
              </a:spcBef>
              <a:spcAft>
                <a:spcPts val="0"/>
              </a:spcAft>
              <a:buClr>
                <a:schemeClr val="dk1"/>
              </a:buClr>
              <a:buSzPct val="110000"/>
              <a:buFont typeface="Arial"/>
              <a:buNone/>
            </a:pPr>
            <a:r>
              <a:t/>
            </a:r>
            <a:endParaRPr b="1" sz="1000"/>
          </a:p>
          <a:p>
            <a:pPr indent="-69850" lvl="0" marL="0" marR="0" rtl="0" algn="l">
              <a:lnSpc>
                <a:spcPct val="100000"/>
              </a:lnSpc>
              <a:spcBef>
                <a:spcPts val="0"/>
              </a:spcBef>
              <a:spcAft>
                <a:spcPts val="0"/>
              </a:spcAft>
              <a:buClr>
                <a:schemeClr val="dk1"/>
              </a:buClr>
              <a:buSzPct val="110000"/>
              <a:buFont typeface="Arial"/>
              <a:buNone/>
            </a:pPr>
            <a:r>
              <a:rPr b="1" lang="en-US" sz="1000"/>
              <a:t>                if(record.get('accepted') != null){</a:t>
            </a:r>
          </a:p>
          <a:p>
            <a:pPr indent="-69850" lvl="0" marL="0" marR="0" rtl="0" algn="l">
              <a:lnSpc>
                <a:spcPct val="100000"/>
              </a:lnSpc>
              <a:spcBef>
                <a:spcPts val="0"/>
              </a:spcBef>
              <a:spcAft>
                <a:spcPts val="0"/>
              </a:spcAft>
              <a:buClr>
                <a:schemeClr val="dk1"/>
              </a:buClr>
              <a:buSzPct val="110000"/>
              <a:buFont typeface="Arial"/>
              <a:buNone/>
            </a:pPr>
            <a:r>
              <a:rPr b="1" lang="en-US" sz="1000"/>
              <a:t>                    var green = false;</a:t>
            </a:r>
          </a:p>
          <a:p>
            <a:pPr indent="-69850" lvl="0" marL="0" marR="0" rtl="0" algn="l">
              <a:lnSpc>
                <a:spcPct val="100000"/>
              </a:lnSpc>
              <a:spcBef>
                <a:spcPts val="0"/>
              </a:spcBef>
              <a:spcAft>
                <a:spcPts val="0"/>
              </a:spcAft>
              <a:buClr>
                <a:schemeClr val="dk1"/>
              </a:buClr>
              <a:buSzPct val="110000"/>
              <a:buFont typeface="Arial"/>
              <a:buNone/>
            </a:pPr>
            <a:r>
              <a:rPr b="1" lang="en-US" sz="1000"/>
              <a:t>                    var red = false;</a:t>
            </a:r>
          </a:p>
          <a:p>
            <a:pPr indent="-69850" lvl="0" marL="0" marR="0" rtl="0" algn="l">
              <a:lnSpc>
                <a:spcPct val="100000"/>
              </a:lnSpc>
              <a:spcBef>
                <a:spcPts val="0"/>
              </a:spcBef>
              <a:spcAft>
                <a:spcPts val="0"/>
              </a:spcAft>
              <a:buClr>
                <a:schemeClr val="dk1"/>
              </a:buClr>
              <a:buSzPct val="110000"/>
              <a:buFont typeface="Arial"/>
              <a:buNone/>
            </a:pPr>
            <a:r>
              <a:rPr b="1" lang="en-US" sz="1000"/>
              <a:t>                    var yellow = false;</a:t>
            </a:r>
          </a:p>
          <a:p>
            <a:pPr indent="-69850" lvl="0" marL="0" marR="0" rtl="0" algn="l">
              <a:lnSpc>
                <a:spcPct val="100000"/>
              </a:lnSpc>
              <a:spcBef>
                <a:spcPts val="0"/>
              </a:spcBef>
              <a:spcAft>
                <a:spcPts val="0"/>
              </a:spcAft>
              <a:buClr>
                <a:schemeClr val="dk1"/>
              </a:buClr>
              <a:buSzPct val="110000"/>
              <a:buFont typeface="Arial"/>
              <a:buNone/>
            </a:pPr>
            <a:r>
              <a:t/>
            </a:r>
            <a:endParaRPr b="1" sz="1000"/>
          </a:p>
          <a:p>
            <a:pPr indent="-69850" lvl="0" marL="0" marR="0" rtl="0" algn="l">
              <a:lnSpc>
                <a:spcPct val="100000"/>
              </a:lnSpc>
              <a:spcBef>
                <a:spcPts val="0"/>
              </a:spcBef>
              <a:spcAft>
                <a:spcPts val="0"/>
              </a:spcAft>
              <a:buClr>
                <a:schemeClr val="dk1"/>
              </a:buClr>
              <a:buSzPct val="110000"/>
              <a:buFont typeface="Arial"/>
              <a:buNone/>
            </a:pPr>
            <a:r>
              <a:rPr b="1" lang="en-US" sz="1000"/>
              <a:t>                    if (record.get('pending') == true) {</a:t>
            </a:r>
          </a:p>
          <a:p>
            <a:pPr indent="-69850" lvl="0" marL="0" marR="0" rtl="0" algn="l">
              <a:lnSpc>
                <a:spcPct val="100000"/>
              </a:lnSpc>
              <a:spcBef>
                <a:spcPts val="0"/>
              </a:spcBef>
              <a:spcAft>
                <a:spcPts val="0"/>
              </a:spcAft>
              <a:buClr>
                <a:schemeClr val="dk1"/>
              </a:buClr>
              <a:buSzPct val="110000"/>
              <a:buFont typeface="Arial"/>
              <a:buNone/>
            </a:pPr>
            <a:r>
              <a:rPr b="1" lang="en-US" sz="1000"/>
              <a:t>                        this.items[0].tooltip = 'Pending';</a:t>
            </a:r>
          </a:p>
          <a:p>
            <a:pPr indent="-69850" lvl="0" marL="0" marR="0" rtl="0" algn="l">
              <a:lnSpc>
                <a:spcPct val="100000"/>
              </a:lnSpc>
              <a:spcBef>
                <a:spcPts val="0"/>
              </a:spcBef>
              <a:spcAft>
                <a:spcPts val="0"/>
              </a:spcAft>
              <a:buClr>
                <a:schemeClr val="dk1"/>
              </a:buClr>
              <a:buSzPct val="110000"/>
              <a:buFont typeface="Arial"/>
              <a:buNone/>
            </a:pPr>
            <a:r>
              <a:rPr b="1" lang="en-US" sz="1000"/>
              <a:t>                        this.items[0].icon = '/resources/images/icons/Yellow.ico';</a:t>
            </a:r>
          </a:p>
          <a:p>
            <a:pPr indent="-69850" lvl="0" marL="0" marR="0" rtl="0" algn="l">
              <a:lnSpc>
                <a:spcPct val="100000"/>
              </a:lnSpc>
              <a:spcBef>
                <a:spcPts val="0"/>
              </a:spcBef>
              <a:spcAft>
                <a:spcPts val="0"/>
              </a:spcAft>
              <a:buClr>
                <a:schemeClr val="dk1"/>
              </a:buClr>
              <a:buSzPct val="110000"/>
              <a:buFont typeface="Arial"/>
              <a:buNone/>
            </a:pPr>
            <a:r>
              <a:rPr b="1" lang="en-US" sz="1000"/>
              <a:t>                        yellow = true;</a:t>
            </a:r>
          </a:p>
          <a:p>
            <a:pPr indent="-69850" lvl="0" marL="0" marR="0" rtl="0" algn="l">
              <a:lnSpc>
                <a:spcPct val="100000"/>
              </a:lnSpc>
              <a:spcBef>
                <a:spcPts val="0"/>
              </a:spcBef>
              <a:spcAft>
                <a:spcPts val="0"/>
              </a:spcAft>
              <a:buClr>
                <a:schemeClr val="dk1"/>
              </a:buClr>
              <a:buSzPct val="110000"/>
              <a:buFont typeface="Arial"/>
              <a:buNone/>
            </a:pPr>
            <a:r>
              <a:rPr b="1" lang="en-US" sz="1000"/>
              <a:t>                    }</a:t>
            </a:r>
          </a:p>
          <a:p>
            <a:pPr indent="-69850" lvl="0" marL="0" marR="0" rtl="0" algn="l">
              <a:lnSpc>
                <a:spcPct val="100000"/>
              </a:lnSpc>
              <a:spcBef>
                <a:spcPts val="0"/>
              </a:spcBef>
              <a:spcAft>
                <a:spcPts val="0"/>
              </a:spcAft>
              <a:buClr>
                <a:schemeClr val="dk1"/>
              </a:buClr>
              <a:buSzPct val="110000"/>
              <a:buFont typeface="Arial"/>
              <a:buNone/>
            </a:pPr>
            <a:r>
              <a:rPr b="1" lang="en-US" sz="1000"/>
              <a:t>                    if (record.get('accepted') == true) {</a:t>
            </a:r>
          </a:p>
          <a:p>
            <a:pPr indent="-69850" lvl="0" marL="0" marR="0" rtl="0" algn="l">
              <a:lnSpc>
                <a:spcPct val="100000"/>
              </a:lnSpc>
              <a:spcBef>
                <a:spcPts val="0"/>
              </a:spcBef>
              <a:spcAft>
                <a:spcPts val="0"/>
              </a:spcAft>
              <a:buClr>
                <a:schemeClr val="dk1"/>
              </a:buClr>
              <a:buSzPct val="110000"/>
              <a:buFont typeface="Arial"/>
              <a:buNone/>
            </a:pPr>
            <a:r>
              <a:rPr b="1" lang="en-US" sz="1000"/>
              <a:t>                        this.items[0].tooltip = 'Accepted';</a:t>
            </a:r>
          </a:p>
          <a:p>
            <a:pPr indent="-69850" lvl="0" marL="0" marR="0" rtl="0" algn="l">
              <a:lnSpc>
                <a:spcPct val="100000"/>
              </a:lnSpc>
              <a:spcBef>
                <a:spcPts val="0"/>
              </a:spcBef>
              <a:spcAft>
                <a:spcPts val="0"/>
              </a:spcAft>
              <a:buClr>
                <a:schemeClr val="dk1"/>
              </a:buClr>
              <a:buSzPct val="110000"/>
              <a:buFont typeface="Arial"/>
              <a:buNone/>
            </a:pPr>
            <a:r>
              <a:rPr b="1" lang="en-US" sz="1000"/>
              <a:t>                        this.items[0].icon = '/resources/images/icons/Green.ico';</a:t>
            </a:r>
          </a:p>
          <a:p>
            <a:pPr indent="-69850" lvl="0" marL="0" marR="0" rtl="0" algn="l">
              <a:lnSpc>
                <a:spcPct val="100000"/>
              </a:lnSpc>
              <a:spcBef>
                <a:spcPts val="0"/>
              </a:spcBef>
              <a:spcAft>
                <a:spcPts val="0"/>
              </a:spcAft>
              <a:buClr>
                <a:schemeClr val="dk1"/>
              </a:buClr>
              <a:buSzPct val="110000"/>
              <a:buFont typeface="Arial"/>
              <a:buNone/>
            </a:pPr>
            <a:r>
              <a:rPr b="1" lang="en-US" sz="1000"/>
              <a:t>                        green = true;</a:t>
            </a:r>
          </a:p>
          <a:p>
            <a:pPr indent="-69850" lvl="0" marL="0" marR="0" rtl="0" algn="l">
              <a:lnSpc>
                <a:spcPct val="100000"/>
              </a:lnSpc>
              <a:spcBef>
                <a:spcPts val="0"/>
              </a:spcBef>
              <a:spcAft>
                <a:spcPts val="0"/>
              </a:spcAft>
              <a:buClr>
                <a:schemeClr val="dk1"/>
              </a:buClr>
              <a:buSzPct val="110000"/>
              <a:buFont typeface="Arial"/>
              <a:buNone/>
            </a:pPr>
            <a:r>
              <a:rPr b="1" lang="en-US" sz="1000"/>
              <a:t>                    }</a:t>
            </a:r>
          </a:p>
          <a:p>
            <a:pPr indent="0" lvl="0" marL="0" marR="0" rtl="0" algn="l">
              <a:lnSpc>
                <a:spcPct val="100000"/>
              </a:lnSpc>
              <a:spcBef>
                <a:spcPts val="0"/>
              </a:spcBef>
              <a:spcAft>
                <a:spcPts val="0"/>
              </a:spcAft>
              <a:buNone/>
            </a:pPr>
            <a:r>
              <a:rPr b="1" lang="en-US" sz="1000"/>
              <a:t>                   </a:t>
            </a:r>
          </a:p>
        </p:txBody>
      </p:sp>
      <p:sp>
        <p:nvSpPr>
          <p:cNvPr id="265" name="Shape 265"/>
          <p:cNvSpPr txBox="1"/>
          <p:nvPr>
            <p:ph idx="1" type="body"/>
          </p:nvPr>
        </p:nvSpPr>
        <p:spPr>
          <a:xfrm>
            <a:off x="5016244" y="1828800"/>
            <a:ext cx="3831600" cy="42084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1" sz="1000"/>
          </a:p>
          <a:p>
            <a:pPr indent="0" lvl="0" marL="0" marR="0" rtl="0" algn="l">
              <a:lnSpc>
                <a:spcPct val="100000"/>
              </a:lnSpc>
              <a:spcBef>
                <a:spcPts val="0"/>
              </a:spcBef>
              <a:spcAft>
                <a:spcPts val="0"/>
              </a:spcAft>
              <a:buNone/>
            </a:pPr>
            <a:r>
              <a:rPr b="1" lang="en-US" sz="1000"/>
              <a:t>                    if(record.get('rejected') == true){</a:t>
            </a:r>
          </a:p>
          <a:p>
            <a:pPr indent="0" lvl="0" marL="0" marR="0" rtl="0" algn="l">
              <a:lnSpc>
                <a:spcPct val="100000"/>
              </a:lnSpc>
              <a:spcBef>
                <a:spcPts val="0"/>
              </a:spcBef>
              <a:spcAft>
                <a:spcPts val="0"/>
              </a:spcAft>
              <a:buNone/>
            </a:pPr>
            <a:r>
              <a:rPr b="1" lang="en-US" sz="1000"/>
              <a:t>                        this.items[0].tooltip = 'Rejected';</a:t>
            </a:r>
          </a:p>
          <a:p>
            <a:pPr indent="0" lvl="0" marL="0" marR="0" rtl="0" algn="l">
              <a:lnSpc>
                <a:spcPct val="100000"/>
              </a:lnSpc>
              <a:spcBef>
                <a:spcPts val="0"/>
              </a:spcBef>
              <a:spcAft>
                <a:spcPts val="0"/>
              </a:spcAft>
              <a:buNone/>
            </a:pPr>
            <a:r>
              <a:rPr b="1" lang="en-US" sz="1000"/>
              <a:t>                        this.items[0].icon = '/resources/images/icons/Red.ico';</a:t>
            </a:r>
          </a:p>
          <a:p>
            <a:pPr indent="0" lvl="0" marL="0" marR="0" rtl="0" algn="l">
              <a:lnSpc>
                <a:spcPct val="100000"/>
              </a:lnSpc>
              <a:spcBef>
                <a:spcPts val="0"/>
              </a:spcBef>
              <a:spcAft>
                <a:spcPts val="0"/>
              </a:spcAft>
              <a:buNone/>
            </a:pPr>
            <a:r>
              <a:rPr b="1" lang="en-US" sz="1000"/>
              <a:t>                        red = true;</a:t>
            </a:r>
          </a:p>
          <a:p>
            <a:pPr indent="0" lvl="0" marL="0" marR="0" rtl="0" algn="l">
              <a:lnSpc>
                <a:spcPct val="100000"/>
              </a:lnSpc>
              <a:spcBef>
                <a:spcPts val="0"/>
              </a:spcBef>
              <a:spcAft>
                <a:spcPts val="0"/>
              </a:spcAft>
              <a:buNone/>
            </a:pPr>
            <a:r>
              <a:rPr b="1" lang="en-US" sz="1000"/>
              <a:t>                    }</a:t>
            </a:r>
          </a:p>
          <a:p>
            <a:pPr indent="0" lvl="0" marL="0" marR="0" rtl="0" algn="l">
              <a:lnSpc>
                <a:spcPct val="100000"/>
              </a:lnSpc>
              <a:spcBef>
                <a:spcPts val="0"/>
              </a:spcBef>
              <a:spcAft>
                <a:spcPts val="0"/>
              </a:spcAft>
              <a:buNone/>
            </a:pPr>
            <a:r>
              <a:t/>
            </a:r>
            <a:endParaRPr b="1" sz="1000"/>
          </a:p>
          <a:p>
            <a:pPr indent="0" lvl="0" marL="0" marR="0" rtl="0" algn="l">
              <a:lnSpc>
                <a:spcPct val="100000"/>
              </a:lnSpc>
              <a:spcBef>
                <a:spcPts val="0"/>
              </a:spcBef>
              <a:spcAft>
                <a:spcPts val="0"/>
              </a:spcAft>
              <a:buNone/>
            </a:pPr>
            <a:r>
              <a:rPr b="1" lang="en-US" sz="1000"/>
              <a:t>                    if (green &amp;&amp; red &amp;&amp; yellow) {</a:t>
            </a:r>
          </a:p>
          <a:p>
            <a:pPr indent="0" lvl="0" marL="0" marR="0" rtl="0" algn="l">
              <a:lnSpc>
                <a:spcPct val="100000"/>
              </a:lnSpc>
              <a:spcBef>
                <a:spcPts val="0"/>
              </a:spcBef>
              <a:spcAft>
                <a:spcPts val="0"/>
              </a:spcAft>
              <a:buNone/>
            </a:pPr>
            <a:r>
              <a:rPr b="1" lang="en-US" sz="1000"/>
              <a:t>                        this.items[0].tooltip = 'Accepted|Pending|Rejected';</a:t>
            </a:r>
          </a:p>
          <a:p>
            <a:pPr indent="0" lvl="0" marL="0" marR="0" rtl="0" algn="l">
              <a:lnSpc>
                <a:spcPct val="100000"/>
              </a:lnSpc>
              <a:spcBef>
                <a:spcPts val="0"/>
              </a:spcBef>
              <a:spcAft>
                <a:spcPts val="0"/>
              </a:spcAft>
              <a:buNone/>
            </a:pPr>
            <a:r>
              <a:rPr b="1" lang="en-US" sz="1000"/>
              <a:t>                        this.items[0].icon = '/resources/images/icons/RedYellowGreen.ico';</a:t>
            </a:r>
          </a:p>
          <a:p>
            <a:pPr indent="0" lvl="0" marL="0" marR="0" rtl="0" algn="l">
              <a:lnSpc>
                <a:spcPct val="100000"/>
              </a:lnSpc>
              <a:spcBef>
                <a:spcPts val="0"/>
              </a:spcBef>
              <a:spcAft>
                <a:spcPts val="0"/>
              </a:spcAft>
              <a:buNone/>
            </a:pPr>
            <a:r>
              <a:rPr b="1" lang="en-US" sz="1000"/>
              <a:t>                    }else if(green &amp;&amp; red) {</a:t>
            </a:r>
          </a:p>
          <a:p>
            <a:pPr indent="0" lvl="0" marL="0" marR="0" rtl="0" algn="l">
              <a:lnSpc>
                <a:spcPct val="100000"/>
              </a:lnSpc>
              <a:spcBef>
                <a:spcPts val="0"/>
              </a:spcBef>
              <a:spcAft>
                <a:spcPts val="0"/>
              </a:spcAft>
              <a:buNone/>
            </a:pPr>
            <a:r>
              <a:rPr b="1" lang="en-US" sz="1000"/>
              <a:t>                        this.items[0].tooltip = 'Accepted|Rejected';</a:t>
            </a:r>
          </a:p>
          <a:p>
            <a:pPr indent="0" lvl="0" marL="0" marR="0" rtl="0" algn="l">
              <a:lnSpc>
                <a:spcPct val="100000"/>
              </a:lnSpc>
              <a:spcBef>
                <a:spcPts val="0"/>
              </a:spcBef>
              <a:spcAft>
                <a:spcPts val="0"/>
              </a:spcAft>
              <a:buNone/>
            </a:pPr>
            <a:r>
              <a:rPr b="1" lang="en-US" sz="1000"/>
              <a:t>                        this.items[0].icon = '/resources/images/icons/RedGreen.ico';</a:t>
            </a:r>
          </a:p>
          <a:p>
            <a:pPr indent="0" lvl="0" marL="0" marR="0" rtl="0" algn="l">
              <a:lnSpc>
                <a:spcPct val="100000"/>
              </a:lnSpc>
              <a:spcBef>
                <a:spcPts val="0"/>
              </a:spcBef>
              <a:spcAft>
                <a:spcPts val="0"/>
              </a:spcAft>
              <a:buNone/>
            </a:pPr>
            <a:r>
              <a:rPr b="1" lang="en-US" sz="1000"/>
              <a:t>                    }else if(green &amp;&amp; yellow) {</a:t>
            </a:r>
          </a:p>
          <a:p>
            <a:pPr indent="0" lvl="0" marL="0" marR="0" rtl="0" algn="l">
              <a:lnSpc>
                <a:spcPct val="100000"/>
              </a:lnSpc>
              <a:spcBef>
                <a:spcPts val="0"/>
              </a:spcBef>
              <a:spcAft>
                <a:spcPts val="0"/>
              </a:spcAft>
              <a:buNone/>
            </a:pPr>
            <a:r>
              <a:rPr b="1" lang="en-US" sz="1000"/>
              <a:t>                        this.items[0].tooltip = 'Accepted|Pending';</a:t>
            </a:r>
          </a:p>
          <a:p>
            <a:pPr indent="0" lvl="0" marL="0" marR="0" rtl="0" algn="l">
              <a:lnSpc>
                <a:spcPct val="100000"/>
              </a:lnSpc>
              <a:spcBef>
                <a:spcPts val="0"/>
              </a:spcBef>
              <a:spcAft>
                <a:spcPts val="0"/>
              </a:spcAft>
              <a:buNone/>
            </a:pPr>
            <a:r>
              <a:rPr b="1" lang="en-US" sz="1000"/>
              <a:t>                        this.items[0].icon = '/resources/images/icons/YellowGreen.ico';</a:t>
            </a:r>
          </a:p>
          <a:p>
            <a:pPr indent="0" lvl="0" marL="0" marR="0" rtl="0" algn="l">
              <a:lnSpc>
                <a:spcPct val="100000"/>
              </a:lnSpc>
              <a:spcBef>
                <a:spcPts val="0"/>
              </a:spcBef>
              <a:spcAft>
                <a:spcPts val="0"/>
              </a:spcAft>
              <a:buNone/>
            </a:pPr>
            <a:r>
              <a:rPr b="1" lang="en-US" sz="1000"/>
              <a:t>                    }else if(yellow &amp;&amp; red) {</a:t>
            </a:r>
          </a:p>
          <a:p>
            <a:pPr indent="0" lvl="0" marL="0" marR="0" rtl="0" algn="l">
              <a:lnSpc>
                <a:spcPct val="100000"/>
              </a:lnSpc>
              <a:spcBef>
                <a:spcPts val="0"/>
              </a:spcBef>
              <a:spcAft>
                <a:spcPts val="0"/>
              </a:spcAft>
              <a:buNone/>
            </a:pPr>
            <a:r>
              <a:rPr b="1" lang="en-US" sz="1000"/>
              <a:t>                        this.items[0].tooltip = 'Pending|Rejected';</a:t>
            </a:r>
          </a:p>
          <a:p>
            <a:pPr indent="0" lvl="0" marL="0" marR="0" rtl="0" algn="l">
              <a:lnSpc>
                <a:spcPct val="100000"/>
              </a:lnSpc>
              <a:spcBef>
                <a:spcPts val="0"/>
              </a:spcBef>
              <a:spcAft>
                <a:spcPts val="0"/>
              </a:spcAft>
              <a:buNone/>
            </a:pPr>
            <a:r>
              <a:rPr b="1" lang="en-US" sz="1000"/>
              <a:t>                        this.items[0].icon = '/resources/images/icons/RedYellow.ico';</a:t>
            </a:r>
          </a:p>
          <a:p>
            <a:pPr indent="0" lvl="0" marL="0" marR="0" rtl="0" algn="l">
              <a:lnSpc>
                <a:spcPct val="100000"/>
              </a:lnSpc>
              <a:spcBef>
                <a:spcPts val="0"/>
              </a:spcBef>
              <a:spcAft>
                <a:spcPts val="0"/>
              </a:spcAft>
              <a:buNone/>
            </a:pPr>
            <a:r>
              <a:rPr b="1" lang="en-US" sz="1000"/>
              <a:t>                    }</a:t>
            </a:r>
          </a:p>
          <a:p>
            <a:pPr indent="0" lvl="0" marL="0" marR="0" rtl="0" algn="l">
              <a:lnSpc>
                <a:spcPct val="100000"/>
              </a:lnSpc>
              <a:spcBef>
                <a:spcPts val="0"/>
              </a:spcBef>
              <a:spcAft>
                <a:spcPts val="0"/>
              </a:spcAft>
              <a:buNone/>
            </a:pPr>
            <a:r>
              <a:rPr b="1" lang="en-US" sz="1000"/>
              <a:t>                }</a:t>
            </a:r>
          </a:p>
          <a:p>
            <a:pPr indent="0" lvl="0" marL="0" marR="0" rtl="0" algn="l">
              <a:lnSpc>
                <a:spcPct val="100000"/>
              </a:lnSpc>
              <a:spcBef>
                <a:spcPts val="0"/>
              </a:spcBef>
              <a:spcAft>
                <a:spcPts val="0"/>
              </a:spcAft>
              <a:buNone/>
            </a:pPr>
            <a:r>
              <a:t/>
            </a:r>
            <a:endParaRPr b="1" sz="1000"/>
          </a:p>
          <a:p>
            <a:pPr indent="0" lvl="0" marL="0" marR="0" rtl="0" algn="l">
              <a:lnSpc>
                <a:spcPct val="100000"/>
              </a:lnSpc>
              <a:spcBef>
                <a:spcPts val="0"/>
              </a:spcBef>
              <a:spcAft>
                <a:spcPts val="0"/>
              </a:spcAft>
              <a:buNone/>
            </a:pPr>
            <a:r>
              <a:rPr b="1" lang="en-US" sz="1000"/>
              <a:t>            },</a:t>
            </a:r>
          </a:p>
          <a:p>
            <a:pPr indent="0" lvl="0" marL="0" marR="0" rtl="0" algn="l">
              <a:lnSpc>
                <a:spcPct val="100000"/>
              </a:lnSpc>
              <a:spcBef>
                <a:spcPts val="0"/>
              </a:spcBef>
              <a:spcAft>
                <a:spcPts val="0"/>
              </a:spcAft>
              <a:buNone/>
            </a:pPr>
            <a:r>
              <a:t/>
            </a:r>
            <a:endParaRPr b="1"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ph type="title"/>
          </p:nvPr>
        </p:nvSpPr>
        <p:spPr>
          <a:xfrm>
            <a:off x="779462" y="490300"/>
            <a:ext cx="7583400" cy="1044600"/>
          </a:xfrm>
          <a:prstGeom prst="rect">
            <a:avLst/>
          </a:prstGeom>
        </p:spPr>
        <p:txBody>
          <a:bodyPr anchorCtr="0" anchor="b" bIns="91425" lIns="91425" rIns="91425" tIns="91425">
            <a:noAutofit/>
          </a:bodyPr>
          <a:lstStyle/>
          <a:p>
            <a:pPr lvl="0">
              <a:spcBef>
                <a:spcPts val="0"/>
              </a:spcBef>
              <a:buNone/>
            </a:pPr>
            <a:r>
              <a:rPr lang="en-US"/>
              <a:t>Approve, pend, reject grade button for each student</a:t>
            </a:r>
          </a:p>
        </p:txBody>
      </p:sp>
      <p:pic>
        <p:nvPicPr>
          <p:cNvPr id="272" name="Shape 272"/>
          <p:cNvPicPr preferRelativeResize="0"/>
          <p:nvPr/>
        </p:nvPicPr>
        <p:blipFill>
          <a:blip r:embed="rId3">
            <a:alphaModFix/>
          </a:blip>
          <a:stretch>
            <a:fillRect/>
          </a:stretch>
        </p:blipFill>
        <p:spPr>
          <a:xfrm>
            <a:off x="411200" y="1600800"/>
            <a:ext cx="8194098" cy="4182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ph type="title"/>
          </p:nvPr>
        </p:nvSpPr>
        <p:spPr>
          <a:xfrm>
            <a:off x="780287" y="581375"/>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#649 - Download Student Accepted Grades</a:t>
            </a:r>
          </a:p>
        </p:txBody>
      </p:sp>
      <p:sp>
        <p:nvSpPr>
          <p:cNvPr id="279" name="Shape 279"/>
          <p:cNvSpPr txBox="1"/>
          <p:nvPr>
            <p:ph idx="1" type="body"/>
          </p:nvPr>
        </p:nvSpPr>
        <p:spPr>
          <a:xfrm>
            <a:off x="779468" y="1828800"/>
            <a:ext cx="3784800" cy="4208400"/>
          </a:xfrm>
          <a:prstGeom prst="rect">
            <a:avLst/>
          </a:prstGeom>
          <a:noFill/>
          <a:ln>
            <a:noFill/>
          </a:ln>
        </p:spPr>
        <p:txBody>
          <a:bodyPr anchorCtr="0" anchor="t" bIns="45700" lIns="91425" rIns="91425" tIns="45700">
            <a:noAutofit/>
          </a:bodyPr>
          <a:lstStyle/>
          <a:p>
            <a:pPr indent="-368300" lvl="0" marL="457200" marR="0" rtl="0" algn="l">
              <a:spcBef>
                <a:spcPts val="2000"/>
              </a:spcBef>
              <a:spcAft>
                <a:spcPts val="0"/>
              </a:spcAft>
              <a:buClr>
                <a:srgbClr val="001D4D"/>
              </a:buClr>
              <a:buSzPct val="100000"/>
              <a:buFont typeface="Trebuchet MS"/>
            </a:pPr>
            <a:r>
              <a:rPr lang="en-US"/>
              <a:t>The Student’s Grade View contains a Download Grade button</a:t>
            </a:r>
          </a:p>
          <a:p>
            <a:pPr indent="-228600" lvl="0" marL="457200" marR="0" rtl="0" algn="l">
              <a:spcBef>
                <a:spcPts val="2000"/>
              </a:spcBef>
              <a:spcAft>
                <a:spcPts val="0"/>
              </a:spcAft>
            </a:pPr>
            <a:r>
              <a:rPr lang="en-US"/>
              <a:t>The functionality downloads all the student’s grades that meet the filters applied</a:t>
            </a:r>
          </a:p>
          <a:p>
            <a:pPr indent="-228600" lvl="0" marL="457200" marR="0" rtl="0" algn="l">
              <a:spcBef>
                <a:spcPts val="2000"/>
              </a:spcBef>
              <a:spcAft>
                <a:spcPts val="0"/>
              </a:spcAft>
            </a:pPr>
            <a:r>
              <a:rPr lang="en-US"/>
              <a:t>The feature also takes into account the current sort applied to the grid</a:t>
            </a:r>
          </a:p>
        </p:txBody>
      </p:sp>
      <p:sp>
        <p:nvSpPr>
          <p:cNvPr id="280" name="Shape 280"/>
          <p:cNvSpPr txBox="1"/>
          <p:nvPr>
            <p:ph idx="1" type="body"/>
          </p:nvPr>
        </p:nvSpPr>
        <p:spPr>
          <a:xfrm>
            <a:off x="4482274" y="1946100"/>
            <a:ext cx="4271700" cy="42084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rPr b="1" lang="en-US" sz="1400"/>
              <a:t>  {</a:t>
            </a:r>
          </a:p>
          <a:p>
            <a:pPr indent="0" lvl="0" marL="0" marR="0" rtl="0" algn="l">
              <a:spcBef>
                <a:spcPts val="0"/>
              </a:spcBef>
              <a:spcAft>
                <a:spcPts val="0"/>
              </a:spcAft>
              <a:buNone/>
            </a:pPr>
            <a:r>
              <a:rPr b="1" lang="en-US" sz="1400"/>
              <a:t>    ui: 'soft-blue',</a:t>
            </a:r>
          </a:p>
          <a:p>
            <a:pPr indent="0" lvl="0" marL="0" marR="0" rtl="0" algn="l">
              <a:spcBef>
                <a:spcPts val="0"/>
              </a:spcBef>
              <a:spcAft>
                <a:spcPts val="0"/>
              </a:spcAft>
              <a:buNone/>
            </a:pPr>
            <a:r>
              <a:rPr b="1" lang="en-US" sz="1400"/>
              <a:t>    glyph: '',</a:t>
            </a:r>
          </a:p>
          <a:p>
            <a:pPr indent="0" lvl="0" marL="0" marR="0" rtl="0" algn="l">
              <a:spcBef>
                <a:spcPts val="0"/>
              </a:spcBef>
              <a:spcAft>
                <a:spcPts val="0"/>
              </a:spcAft>
              <a:buNone/>
            </a:pPr>
            <a:r>
              <a:rPr b="1" lang="en-US" sz="1400"/>
              <a:t>    iconCls: 'x-fa fa-cloud-download',</a:t>
            </a:r>
          </a:p>
          <a:p>
            <a:pPr indent="0" lvl="0" marL="0" marR="0" rtl="0" algn="l">
              <a:spcBef>
                <a:spcPts val="0"/>
              </a:spcBef>
              <a:spcAft>
                <a:spcPts val="0"/>
              </a:spcAft>
              <a:buNone/>
            </a:pPr>
            <a:r>
              <a:rPr b="1" lang="en-US" sz="1400"/>
              <a:t>    text: 'Download Grades',</a:t>
            </a:r>
          </a:p>
          <a:p>
            <a:pPr indent="0" lvl="0" marL="0" marR="0" rtl="0" algn="l">
              <a:spcBef>
                <a:spcPts val="0"/>
              </a:spcBef>
              <a:spcAft>
                <a:spcPts val="0"/>
              </a:spcAft>
              <a:buNone/>
            </a:pPr>
            <a:r>
              <a:rPr b="1" lang="en-US" sz="1400"/>
              <a:t>    handler: 'onExportGradeReport'</a:t>
            </a:r>
          </a:p>
          <a:p>
            <a:pPr indent="0" lvl="0" marL="0" marR="0" rtl="0" algn="l">
              <a:spcBef>
                <a:spcPts val="0"/>
              </a:spcBef>
              <a:spcAft>
                <a:spcPts val="0"/>
              </a:spcAft>
              <a:buNone/>
            </a:pPr>
            <a:r>
              <a:rPr b="1" lang="en-US" sz="1400"/>
              <a:t>  }</a:t>
            </a:r>
          </a:p>
          <a:p>
            <a:pPr indent="0" lvl="0" marL="0" marR="0" rtl="0" algn="l">
              <a:spcBef>
                <a:spcPts val="0"/>
              </a:spcBef>
              <a:spcAft>
                <a:spcPts val="0"/>
              </a:spcAft>
              <a:buNone/>
            </a:pPr>
            <a:r>
              <a:t/>
            </a:r>
            <a:endParaRPr b="1" sz="1400"/>
          </a:p>
          <a:p>
            <a:pPr indent="-69850" lvl="0" marL="0" marR="0" rtl="0" algn="l">
              <a:spcBef>
                <a:spcPts val="0"/>
              </a:spcBef>
              <a:spcAft>
                <a:spcPts val="0"/>
              </a:spcAft>
              <a:buClr>
                <a:schemeClr val="dk1"/>
              </a:buClr>
              <a:buSzPct val="78571"/>
              <a:buFont typeface="Arial"/>
              <a:buNone/>
            </a:pPr>
            <a:r>
              <a:rPr b="1" lang="en-US" sz="1400"/>
              <a:t>Ext.Ajax.request({</a:t>
            </a:r>
          </a:p>
          <a:p>
            <a:pPr indent="-69850" lvl="0" marL="0" marR="0" rtl="0" algn="l">
              <a:spcBef>
                <a:spcPts val="0"/>
              </a:spcBef>
              <a:spcAft>
                <a:spcPts val="0"/>
              </a:spcAft>
              <a:buClr>
                <a:schemeClr val="dk1"/>
              </a:buClr>
              <a:buSzPct val="78571"/>
              <a:buFont typeface="Arial"/>
              <a:buNone/>
            </a:pPr>
            <a:r>
              <a:rPr b="1" lang="en-US" sz="1400"/>
              <a:t>            url: linkURL,</a:t>
            </a:r>
          </a:p>
          <a:p>
            <a:pPr indent="-69850" lvl="0" marL="0" marR="0" rtl="0" algn="l">
              <a:spcBef>
                <a:spcPts val="0"/>
              </a:spcBef>
              <a:spcAft>
                <a:spcPts val="0"/>
              </a:spcAft>
              <a:buClr>
                <a:schemeClr val="dk1"/>
              </a:buClr>
              <a:buSzPct val="78571"/>
              <a:buFont typeface="Arial"/>
              <a:buNone/>
            </a:pPr>
            <a:r>
              <a:rPr b="1" lang="en-US" sz="1400"/>
              <a:t>            method: 'GET',</a:t>
            </a:r>
          </a:p>
          <a:p>
            <a:pPr indent="-69850" lvl="0" marL="0" marR="0" rtl="0" algn="l">
              <a:spcBef>
                <a:spcPts val="0"/>
              </a:spcBef>
              <a:spcAft>
                <a:spcPts val="0"/>
              </a:spcAft>
              <a:buClr>
                <a:schemeClr val="dk1"/>
              </a:buClr>
              <a:buSzPct val="78571"/>
              <a:buFont typeface="Arial"/>
              <a:buNone/>
            </a:pPr>
            <a:r>
              <a:rPr b="1" lang="en-US" sz="1400"/>
              <a:t>            success: function (response, options) {</a:t>
            </a:r>
          </a:p>
          <a:p>
            <a:pPr indent="-69850" lvl="0" marL="0" marR="0" rtl="0" algn="l">
              <a:spcBef>
                <a:spcPts val="0"/>
              </a:spcBef>
              <a:spcAft>
                <a:spcPts val="0"/>
              </a:spcAft>
              <a:buClr>
                <a:schemeClr val="dk1"/>
              </a:buClr>
              <a:buSzPct val="78571"/>
              <a:buFont typeface="Arial"/>
              <a:buNone/>
            </a:pPr>
            <a:r>
              <a:rPr b="1" lang="en-US" sz="1400"/>
              <a:t>                JSONToCSVConvertor(Ext.decode(response.responseText), "Student Grade Report", true);</a:t>
            </a:r>
          </a:p>
          <a:p>
            <a:pPr indent="-69850" lvl="0" marL="0" marR="0" rtl="0" algn="l">
              <a:spcBef>
                <a:spcPts val="0"/>
              </a:spcBef>
              <a:spcAft>
                <a:spcPts val="0"/>
              </a:spcAft>
              <a:buClr>
                <a:schemeClr val="dk1"/>
              </a:buClr>
              <a:buSzPct val="78571"/>
              <a:buFont typeface="Arial"/>
              <a:buNone/>
            </a:pPr>
            <a:r>
              <a:rPr b="1" lang="en-US" sz="1400"/>
              <a:t>            }</a:t>
            </a:r>
          </a:p>
          <a:p>
            <a:pPr indent="-69850" lvl="0" marL="0" marR="0" rtl="0" algn="l">
              <a:spcBef>
                <a:spcPts val="0"/>
              </a:spcBef>
              <a:spcAft>
                <a:spcPts val="0"/>
              </a:spcAft>
              <a:buClr>
                <a:schemeClr val="dk1"/>
              </a:buClr>
              <a:buSzPct val="78571"/>
              <a:buFont typeface="Arial"/>
              <a:buNone/>
            </a:pPr>
            <a:r>
              <a:rPr b="1" lang="en-US" sz="1400"/>
              <a:t>        });</a:t>
            </a:r>
          </a:p>
          <a:p>
            <a:pPr indent="0" lvl="0" marL="0" marR="0" rtl="0" algn="l">
              <a:spcBef>
                <a:spcPts val="0"/>
              </a:spcBef>
              <a:spcAft>
                <a:spcPts val="0"/>
              </a:spcAft>
              <a:buNone/>
            </a:pPr>
            <a:r>
              <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rPr lang="en-US"/>
              <a:t>Download Student Grade Report</a:t>
            </a:r>
          </a:p>
        </p:txBody>
      </p:sp>
      <p:pic>
        <p:nvPicPr>
          <p:cNvPr id="287" name="Shape 287"/>
          <p:cNvPicPr preferRelativeResize="0"/>
          <p:nvPr/>
        </p:nvPicPr>
        <p:blipFill>
          <a:blip r:embed="rId3">
            <a:alphaModFix/>
          </a:blip>
          <a:stretch>
            <a:fillRect/>
          </a:stretch>
        </p:blipFill>
        <p:spPr>
          <a:xfrm>
            <a:off x="560375" y="1708299"/>
            <a:ext cx="8021599" cy="3945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780250" y="21455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pic>
        <p:nvPicPr>
          <p:cNvPr id="159" name="Shape 159"/>
          <p:cNvPicPr preferRelativeResize="0"/>
          <p:nvPr/>
        </p:nvPicPr>
        <p:blipFill>
          <a:blip r:embed="rId3">
            <a:alphaModFix/>
          </a:blip>
          <a:stretch>
            <a:fillRect/>
          </a:stretch>
        </p:blipFill>
        <p:spPr>
          <a:xfrm>
            <a:off x="350849" y="1140024"/>
            <a:ext cx="8442299" cy="4821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type="title"/>
          </p:nvPr>
        </p:nvSpPr>
        <p:spPr>
          <a:xfrm>
            <a:off x="780287" y="2802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Test Case</a:t>
            </a:r>
            <a:r>
              <a:rPr lang="en-US"/>
              <a:t> on Download Grade </a:t>
            </a:r>
          </a:p>
        </p:txBody>
      </p:sp>
      <p:sp>
        <p:nvSpPr>
          <p:cNvPr id="294" name="Shape 294"/>
          <p:cNvSpPr txBox="1"/>
          <p:nvPr>
            <p:ph idx="1" type="body"/>
          </p:nvPr>
        </p:nvSpPr>
        <p:spPr>
          <a:xfrm>
            <a:off x="780293" y="1418425"/>
            <a:ext cx="3585000" cy="4208400"/>
          </a:xfrm>
          <a:prstGeom prst="rect">
            <a:avLst/>
          </a:prstGeom>
          <a:noFill/>
          <a:ln>
            <a:noFill/>
          </a:ln>
        </p:spPr>
        <p:txBody>
          <a:bodyPr anchorCtr="0" anchor="t" bIns="45700" lIns="91425" rIns="91425" tIns="45700">
            <a:noAutofit/>
          </a:bodyPr>
          <a:lstStyle/>
          <a:p>
            <a:pPr indent="0" lvl="0" marL="0" rtl="0">
              <a:spcBef>
                <a:spcPts val="0"/>
              </a:spcBef>
              <a:buNone/>
            </a:pPr>
            <a:r>
              <a:rPr b="1" lang="en-US" sz="1400"/>
              <a:t>Test case ID:</a:t>
            </a:r>
            <a:r>
              <a:rPr lang="en-US" sz="1400"/>
              <a:t> MJ-649-01 (Sunny Day)</a:t>
            </a:r>
          </a:p>
          <a:p>
            <a:pPr indent="0" lvl="0" marL="0" rtl="0">
              <a:spcBef>
                <a:spcPts val="0"/>
              </a:spcBef>
              <a:buNone/>
            </a:pPr>
            <a:br>
              <a:rPr lang="en-US" sz="1400"/>
            </a:br>
            <a:r>
              <a:rPr b="1" lang="en-US" sz="1400"/>
              <a:t>Description/Summary of Test:</a:t>
            </a:r>
            <a:r>
              <a:rPr lang="en-US" sz="1400"/>
              <a:t> Download Student’s Grades for Active Semester</a:t>
            </a:r>
          </a:p>
          <a:p>
            <a:pPr indent="-69850" lvl="0" marL="0" rtl="0">
              <a:spcBef>
                <a:spcPts val="0"/>
              </a:spcBef>
              <a:buClr>
                <a:schemeClr val="dk1"/>
              </a:buClr>
              <a:buSzPct val="78571"/>
              <a:buFont typeface="Arial"/>
              <a:buNone/>
            </a:pPr>
            <a:br>
              <a:rPr lang="en-US" sz="1400"/>
            </a:br>
            <a:r>
              <a:rPr b="1" lang="en-US" sz="1400"/>
              <a:t>Precondition: </a:t>
            </a:r>
          </a:p>
          <a:p>
            <a:pPr indent="-317500" lvl="0" marL="457200" rtl="0">
              <a:spcBef>
                <a:spcPts val="0"/>
              </a:spcBef>
              <a:buSzPct val="100000"/>
            </a:pPr>
            <a:r>
              <a:rPr lang="en-US" sz="1400"/>
              <a:t>Admin is currently logged into Mobile Judge account</a:t>
            </a:r>
          </a:p>
          <a:p>
            <a:pPr indent="-317500" lvl="0" marL="457200" rtl="0">
              <a:spcBef>
                <a:spcPts val="0"/>
              </a:spcBef>
              <a:buSzPct val="100000"/>
            </a:pPr>
            <a:r>
              <a:rPr lang="en-US" sz="1400"/>
              <a:t>Currently on the grades side tab</a:t>
            </a:r>
          </a:p>
          <a:p>
            <a:pPr indent="-317500" lvl="0" marL="457200" rtl="0">
              <a:spcBef>
                <a:spcPts val="0"/>
              </a:spcBef>
              <a:buSzPct val="100000"/>
            </a:pPr>
            <a:r>
              <a:rPr lang="en-US" sz="1400"/>
              <a:t>Viewing the students gridview</a:t>
            </a:r>
          </a:p>
          <a:p>
            <a:pPr indent="-317500" lvl="0" marL="457200" rtl="0">
              <a:spcBef>
                <a:spcPts val="0"/>
              </a:spcBef>
              <a:buSzPct val="100000"/>
            </a:pPr>
            <a:r>
              <a:rPr lang="en-US" sz="1400"/>
              <a:t>Clicks download grades</a:t>
            </a:r>
          </a:p>
          <a:p>
            <a:pPr indent="0" lvl="0" marL="0" rtl="0">
              <a:spcBef>
                <a:spcPts val="0"/>
              </a:spcBef>
              <a:buNone/>
            </a:pPr>
            <a:br>
              <a:rPr lang="en-US" sz="1400"/>
            </a:br>
            <a:r>
              <a:rPr b="1" lang="en-US" sz="1400"/>
              <a:t>Expected Results:</a:t>
            </a:r>
            <a:r>
              <a:rPr lang="en-US" sz="1400"/>
              <a:t> Popup requesting Admin to save or open CSV file of all the student’s grade who are active.</a:t>
            </a:r>
          </a:p>
          <a:p>
            <a:pPr indent="0" lvl="0" marL="0" rtl="0">
              <a:spcBef>
                <a:spcPts val="0"/>
              </a:spcBef>
              <a:buNone/>
            </a:pPr>
            <a:r>
              <a:t/>
            </a:r>
            <a:endParaRPr sz="1400"/>
          </a:p>
          <a:p>
            <a:pPr indent="0" lvl="0" marL="0" rtl="0">
              <a:spcBef>
                <a:spcPts val="0"/>
              </a:spcBef>
              <a:buNone/>
            </a:pPr>
            <a:r>
              <a:rPr b="1" lang="en-US" sz="1400"/>
              <a:t>Actual Result:</a:t>
            </a:r>
            <a:r>
              <a:rPr lang="en-US" sz="1400"/>
              <a:t> A popup displayed once Download Grades was clicked, and the file contained only the active semester’s grades.</a:t>
            </a:r>
          </a:p>
          <a:p>
            <a:pPr indent="-69850" lvl="0" marL="0" rtl="0">
              <a:spcBef>
                <a:spcPts val="0"/>
              </a:spcBef>
              <a:buClr>
                <a:schemeClr val="dk1"/>
              </a:buClr>
              <a:buSzPct val="78571"/>
              <a:buFont typeface="Arial"/>
              <a:buNone/>
            </a:pPr>
            <a:br>
              <a:rPr lang="en-US" sz="1400"/>
            </a:br>
            <a:r>
              <a:rPr b="1" lang="en-US" sz="1400"/>
              <a:t>Status (Fail/Pass):</a:t>
            </a:r>
            <a:r>
              <a:rPr lang="en-US" sz="1400"/>
              <a:t> Pass</a:t>
            </a:r>
          </a:p>
          <a:p>
            <a:pPr indent="0" lvl="0" marL="0" marR="0" rtl="0" algn="l">
              <a:spcBef>
                <a:spcPts val="0"/>
              </a:spcBef>
              <a:spcAft>
                <a:spcPts val="0"/>
              </a:spcAft>
              <a:buNone/>
            </a:pPr>
            <a:r>
              <a:t/>
            </a:r>
            <a:endParaRPr sz="1400"/>
          </a:p>
        </p:txBody>
      </p:sp>
      <p:sp>
        <p:nvSpPr>
          <p:cNvPr id="295" name="Shape 295"/>
          <p:cNvSpPr txBox="1"/>
          <p:nvPr>
            <p:ph idx="1" type="body"/>
          </p:nvPr>
        </p:nvSpPr>
        <p:spPr>
          <a:xfrm>
            <a:off x="5052200" y="1418425"/>
            <a:ext cx="3585000" cy="43746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rPr b="1" lang="en-US" sz="1400"/>
              <a:t>Test case ID:</a:t>
            </a:r>
            <a:r>
              <a:rPr lang="en-US" sz="1400"/>
              <a:t> MJ-649-02 (Rainy Day)</a:t>
            </a:r>
          </a:p>
          <a:p>
            <a:pPr indent="0" lvl="0" marL="0" marR="0" rtl="0" algn="l">
              <a:spcBef>
                <a:spcPts val="0"/>
              </a:spcBef>
              <a:spcAft>
                <a:spcPts val="0"/>
              </a:spcAft>
              <a:buNone/>
            </a:pPr>
            <a:br>
              <a:rPr lang="en-US" sz="1400"/>
            </a:br>
            <a:r>
              <a:rPr b="1" lang="en-US" sz="1400"/>
              <a:t>Description/Summary of Test:</a:t>
            </a:r>
            <a:r>
              <a:rPr lang="en-US" sz="1400"/>
              <a:t> Download Student’s Grades for Active Semester</a:t>
            </a:r>
          </a:p>
          <a:p>
            <a:pPr indent="0" lvl="0" marL="0" marR="0" rtl="0" algn="l">
              <a:spcBef>
                <a:spcPts val="0"/>
              </a:spcBef>
              <a:spcAft>
                <a:spcPts val="0"/>
              </a:spcAft>
              <a:buNone/>
            </a:pPr>
            <a:br>
              <a:rPr lang="en-US" sz="1400"/>
            </a:br>
            <a:r>
              <a:rPr b="1" lang="en-US" sz="1400"/>
              <a:t>Precondition: </a:t>
            </a:r>
          </a:p>
          <a:p>
            <a:pPr indent="-317500" lvl="0" marL="457200" marR="0" rtl="0" algn="l">
              <a:spcBef>
                <a:spcPts val="0"/>
              </a:spcBef>
              <a:spcAft>
                <a:spcPts val="0"/>
              </a:spcAft>
              <a:buSzPct val="100000"/>
            </a:pPr>
            <a:r>
              <a:rPr lang="en-US" sz="1400"/>
              <a:t>Admin is currently logged into Mobile Judge account</a:t>
            </a:r>
          </a:p>
          <a:p>
            <a:pPr indent="-317500" lvl="0" marL="457200" marR="0" rtl="0" algn="l">
              <a:spcBef>
                <a:spcPts val="0"/>
              </a:spcBef>
              <a:spcAft>
                <a:spcPts val="0"/>
              </a:spcAft>
              <a:buSzPct val="100000"/>
            </a:pPr>
            <a:r>
              <a:rPr lang="en-US" sz="1400"/>
              <a:t>Currently on the grades side tab</a:t>
            </a:r>
          </a:p>
          <a:p>
            <a:pPr indent="-317500" lvl="0" marL="457200" marR="0" rtl="0" algn="l">
              <a:spcBef>
                <a:spcPts val="0"/>
              </a:spcBef>
              <a:spcAft>
                <a:spcPts val="0"/>
              </a:spcAft>
              <a:buSzPct val="100000"/>
            </a:pPr>
            <a:r>
              <a:rPr lang="en-US" sz="1400"/>
              <a:t>Viewing the students gridview</a:t>
            </a:r>
          </a:p>
          <a:p>
            <a:pPr indent="-317500" lvl="0" marL="457200" marR="0" rtl="0" algn="l">
              <a:spcBef>
                <a:spcPts val="0"/>
              </a:spcBef>
              <a:spcAft>
                <a:spcPts val="0"/>
              </a:spcAft>
              <a:buSzPct val="100000"/>
            </a:pPr>
            <a:r>
              <a:rPr lang="en-US" sz="1400"/>
              <a:t>Clicks download grades, but no filters selected</a:t>
            </a:r>
          </a:p>
          <a:p>
            <a:pPr indent="0" lvl="0" marL="0" marR="0" rtl="0" algn="l">
              <a:spcBef>
                <a:spcPts val="0"/>
              </a:spcBef>
              <a:spcAft>
                <a:spcPts val="0"/>
              </a:spcAft>
              <a:buNone/>
            </a:pPr>
            <a:br>
              <a:rPr lang="en-US" sz="1400"/>
            </a:br>
            <a:r>
              <a:rPr b="1" lang="en-US" sz="1400"/>
              <a:t>Expected Results:</a:t>
            </a:r>
            <a:r>
              <a:rPr lang="en-US" sz="1400"/>
              <a:t> No download will occur since no record will display due to no filters being selected.</a:t>
            </a:r>
          </a:p>
          <a:p>
            <a:pPr indent="0" lvl="0" marL="0" marR="0" rtl="0" algn="l">
              <a:spcBef>
                <a:spcPts val="0"/>
              </a:spcBef>
              <a:spcAft>
                <a:spcPts val="0"/>
              </a:spcAft>
              <a:buNone/>
            </a:pPr>
            <a:br>
              <a:rPr lang="en-US" sz="1400"/>
            </a:br>
            <a:r>
              <a:rPr b="1" lang="en-US" sz="1400"/>
              <a:t>Actual Result:</a:t>
            </a:r>
            <a:r>
              <a:rPr lang="en-US" sz="1400"/>
              <a:t> An alert popup with saying “No Filters Selected!” </a:t>
            </a:r>
          </a:p>
          <a:p>
            <a:pPr indent="0" lvl="0" marL="0" marR="0" rtl="0" algn="l">
              <a:spcBef>
                <a:spcPts val="0"/>
              </a:spcBef>
              <a:spcAft>
                <a:spcPts val="0"/>
              </a:spcAft>
              <a:buNone/>
            </a:pPr>
            <a:r>
              <a:t/>
            </a:r>
            <a:endParaRPr b="1" sz="1400"/>
          </a:p>
          <a:p>
            <a:pPr indent="0" lvl="0" marL="0" marR="0" rtl="0" algn="l">
              <a:spcBef>
                <a:spcPts val="0"/>
              </a:spcBef>
              <a:spcAft>
                <a:spcPts val="0"/>
              </a:spcAft>
              <a:buNone/>
            </a:pPr>
            <a:r>
              <a:rPr b="1" lang="en-US" sz="1400"/>
              <a:t>Status (Fail/Pass):</a:t>
            </a:r>
            <a:r>
              <a:rPr lang="en-US" sz="1400"/>
              <a:t> Pass</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Summary</a:t>
            </a:r>
          </a:p>
        </p:txBody>
      </p:sp>
      <p:sp>
        <p:nvSpPr>
          <p:cNvPr id="302" name="Shape 302"/>
          <p:cNvSpPr txBox="1"/>
          <p:nvPr>
            <p:ph idx="1" type="body"/>
          </p:nvPr>
        </p:nvSpPr>
        <p:spPr>
          <a:xfrm>
            <a:off x="780250" y="1770450"/>
            <a:ext cx="7583400" cy="42084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rPr lang="en-US"/>
              <a:t>Mobile Judge is currently in version 9.0, and will continue to improve throughout the years to provide the best user experience possible for the upcoming showcases. This version was mainly focused on the backend for the use of the administrator to ease the workload required for managing the showcases. The software development cycle used allowed for the improvement of Mobile Judge to be as optimal as possible and provide a professional work experience.</a:t>
            </a: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Shape 308"/>
          <p:cNvSpPr txBox="1"/>
          <p:nvPr>
            <p:ph type="title"/>
          </p:nvPr>
        </p:nvSpPr>
        <p:spPr>
          <a:xfrm>
            <a:off x="779475" y="381000"/>
            <a:ext cx="7583400" cy="6477000"/>
          </a:xfrm>
          <a:prstGeom prst="rect">
            <a:avLst/>
          </a:prstGeom>
        </p:spPr>
        <p:txBody>
          <a:bodyPr anchorCtr="0" anchor="b" bIns="91425" lIns="91425" rIns="91425" tIns="91425">
            <a:noAutofit/>
          </a:bodyPr>
          <a:lstStyle/>
          <a:p>
            <a:pPr lvl="0" rtl="0" algn="ctr">
              <a:spcBef>
                <a:spcPts val="0"/>
              </a:spcBef>
              <a:buNone/>
            </a:pPr>
            <a:r>
              <a:rPr lang="en-US"/>
              <a:t>Questions?</a:t>
            </a:r>
          </a:p>
          <a:p>
            <a:pPr lvl="0" rtl="0" algn="ctr">
              <a:spcBef>
                <a:spcPts val="0"/>
              </a:spcBef>
              <a:buNone/>
            </a:pPr>
            <a:r>
              <a:t/>
            </a:r>
            <a:endParaRPr/>
          </a:p>
          <a:p>
            <a:pPr lvl="0" rtl="0" algn="ctr">
              <a:spcBef>
                <a:spcPts val="0"/>
              </a:spcBef>
              <a:buNone/>
            </a:pPr>
            <a:r>
              <a:rPr lang="en-US"/>
              <a:t>Thank You!</a:t>
            </a:r>
          </a:p>
          <a:p>
            <a:pPr lvl="0" rtl="0" algn="ctr">
              <a:spcBef>
                <a:spcPts val="0"/>
              </a:spcBef>
              <a:buNone/>
            </a:pPr>
            <a:r>
              <a:t/>
            </a:r>
            <a:endParaRPr/>
          </a:p>
          <a:p>
            <a:pPr lvl="0" rtl="0" algn="ctr">
              <a:spcBef>
                <a:spcPts val="0"/>
              </a:spcBef>
              <a:buNone/>
            </a:pPr>
            <a:r>
              <a:t/>
            </a:r>
            <a:endParaRPr/>
          </a:p>
          <a:p>
            <a:pPr lvl="0" rtl="0">
              <a:spcBef>
                <a:spcPts val="2000"/>
              </a:spcBef>
              <a:buClr>
                <a:schemeClr val="dk1"/>
              </a:buClr>
              <a:buSzPct val="50000"/>
              <a:buFont typeface="Arial"/>
              <a:buNone/>
            </a:pPr>
            <a:r>
              <a:rPr lang="en-US" sz="2200" u="sng"/>
              <a:t>Contact Info</a:t>
            </a:r>
          </a:p>
          <a:p>
            <a:pPr lvl="0" rtl="0">
              <a:spcBef>
                <a:spcPts val="0"/>
              </a:spcBef>
              <a:buClr>
                <a:schemeClr val="dk1"/>
              </a:buClr>
              <a:buSzPct val="50000"/>
              <a:buFont typeface="Arial"/>
              <a:buNone/>
            </a:pPr>
            <a:r>
              <a:rPr lang="en-US" sz="2200"/>
              <a:t>Kyle Ryan - kryan014@fiu.edu</a:t>
            </a:r>
          </a:p>
          <a:p>
            <a:pPr lvl="0" rtl="0">
              <a:spcBef>
                <a:spcPts val="0"/>
              </a:spcBef>
              <a:buClr>
                <a:schemeClr val="dk1"/>
              </a:buClr>
              <a:buSzPct val="50000"/>
              <a:buFont typeface="Arial"/>
              <a:buNone/>
            </a:pPr>
            <a:r>
              <a:rPr lang="en-US" sz="2200"/>
              <a:t>Mario Fidalgo - mfida003@fiu.edu</a:t>
            </a:r>
          </a:p>
          <a:p>
            <a:pPr lvl="0" rtl="0" algn="ctr">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pic>
        <p:nvPicPr>
          <p:cNvPr id="166" name="Shape 166"/>
          <p:cNvPicPr preferRelativeResize="0"/>
          <p:nvPr/>
        </p:nvPicPr>
        <p:blipFill>
          <a:blip r:embed="rId3">
            <a:alphaModFix/>
          </a:blip>
          <a:stretch>
            <a:fillRect/>
          </a:stretch>
        </p:blipFill>
        <p:spPr>
          <a:xfrm>
            <a:off x="491025" y="1425600"/>
            <a:ext cx="8325775" cy="44422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Requirements: Use Cases</a:t>
            </a:r>
          </a:p>
        </p:txBody>
      </p:sp>
      <p:pic>
        <p:nvPicPr>
          <p:cNvPr id="173" name="Shape 173"/>
          <p:cNvPicPr preferRelativeResize="0"/>
          <p:nvPr/>
        </p:nvPicPr>
        <p:blipFill>
          <a:blip r:embed="rId3">
            <a:alphaModFix/>
          </a:blip>
          <a:stretch>
            <a:fillRect/>
          </a:stretch>
        </p:blipFill>
        <p:spPr>
          <a:xfrm>
            <a:off x="233425" y="1607175"/>
            <a:ext cx="8675500" cy="4403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System Design: Architecture</a:t>
            </a:r>
          </a:p>
        </p:txBody>
      </p:sp>
      <p:pic>
        <p:nvPicPr>
          <p:cNvPr id="180" name="Shape 180"/>
          <p:cNvPicPr preferRelativeResize="0"/>
          <p:nvPr/>
        </p:nvPicPr>
        <p:blipFill>
          <a:blip r:embed="rId3">
            <a:alphaModFix/>
          </a:blip>
          <a:stretch>
            <a:fillRect/>
          </a:stretch>
        </p:blipFill>
        <p:spPr>
          <a:xfrm>
            <a:off x="951862" y="1514250"/>
            <a:ext cx="7240273" cy="47243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txBox="1"/>
          <p:nvPr>
            <p:ph type="title"/>
          </p:nvPr>
        </p:nvSpPr>
        <p:spPr>
          <a:xfrm>
            <a:off x="454537" y="376725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Minimal Class Diagram</a:t>
            </a:r>
          </a:p>
        </p:txBody>
      </p:sp>
      <p:pic>
        <p:nvPicPr>
          <p:cNvPr id="187" name="Shape 187"/>
          <p:cNvPicPr preferRelativeResize="0"/>
          <p:nvPr/>
        </p:nvPicPr>
        <p:blipFill>
          <a:blip r:embed="rId3">
            <a:alphaModFix/>
          </a:blip>
          <a:stretch>
            <a:fillRect/>
          </a:stretch>
        </p:blipFill>
        <p:spPr>
          <a:xfrm>
            <a:off x="1691600" y="642875"/>
            <a:ext cx="6652897" cy="51275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Stories </a:t>
            </a:r>
          </a:p>
        </p:txBody>
      </p:sp>
      <p:sp>
        <p:nvSpPr>
          <p:cNvPr id="194" name="Shape 194"/>
          <p:cNvSpPr txBox="1"/>
          <p:nvPr>
            <p:ph idx="1" type="body"/>
          </p:nvPr>
        </p:nvSpPr>
        <p:spPr>
          <a:xfrm>
            <a:off x="779469" y="1828800"/>
            <a:ext cx="38169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Mario Fidalgo</a:t>
            </a:r>
          </a:p>
          <a:p>
            <a:pPr indent="0" lvl="0" marL="0" marR="0" rtl="0" algn="l">
              <a:spcBef>
                <a:spcPts val="0"/>
              </a:spcBef>
              <a:spcAft>
                <a:spcPts val="0"/>
              </a:spcAft>
              <a:buNone/>
            </a:pPr>
            <a:r>
              <a:t/>
            </a:r>
            <a:endParaRPr sz="1400"/>
          </a:p>
          <a:p>
            <a:pPr indent="-69850" lvl="0" marL="0" rtl="0">
              <a:lnSpc>
                <a:spcPct val="115000"/>
              </a:lnSpc>
              <a:spcBef>
                <a:spcPts val="0"/>
              </a:spcBef>
              <a:buClr>
                <a:schemeClr val="dk1"/>
              </a:buClr>
              <a:buSzPct val="100000"/>
              <a:buFont typeface="Arial"/>
              <a:buNone/>
            </a:pPr>
            <a:r>
              <a:rPr lang="en-US" sz="1100">
                <a:solidFill>
                  <a:schemeClr val="dk1"/>
                </a:solidFill>
                <a:latin typeface="Arial"/>
                <a:ea typeface="Arial"/>
                <a:cs typeface="Arial"/>
                <a:sym typeface="Arial"/>
              </a:rPr>
              <a:t>#647 - Allow student fields to be edited</a:t>
            </a:r>
          </a:p>
          <a:p>
            <a:pPr indent="-69850" lvl="0" marL="0" rtl="0">
              <a:lnSpc>
                <a:spcPct val="115000"/>
              </a:lnSpc>
              <a:spcBef>
                <a:spcPts val="0"/>
              </a:spcBef>
              <a:buClr>
                <a:schemeClr val="dk1"/>
              </a:buClr>
              <a:buSzPct val="100000"/>
              <a:buFont typeface="Arial"/>
              <a:buNone/>
            </a:pPr>
            <a:r>
              <a:rPr lang="en-US" sz="1100">
                <a:solidFill>
                  <a:schemeClr val="dk1"/>
                </a:solidFill>
                <a:latin typeface="Arial"/>
                <a:ea typeface="Arial"/>
                <a:cs typeface="Arial"/>
                <a:sym typeface="Arial"/>
              </a:rPr>
              <a:t>#648 - Allow Judge fields to be edited</a:t>
            </a:r>
          </a:p>
          <a:p>
            <a:pPr indent="-69850" lvl="0" marL="0" rtl="0">
              <a:lnSpc>
                <a:spcPct val="115000"/>
              </a:lnSpc>
              <a:spcBef>
                <a:spcPts val="0"/>
              </a:spcBef>
              <a:buClr>
                <a:schemeClr val="dk1"/>
              </a:buClr>
              <a:buSzPct val="100000"/>
              <a:buFont typeface="Arial"/>
              <a:buNone/>
            </a:pPr>
            <a:r>
              <a:rPr lang="en-US" sz="1100">
                <a:solidFill>
                  <a:schemeClr val="dk1"/>
                </a:solidFill>
                <a:latin typeface="Arial"/>
                <a:ea typeface="Arial"/>
                <a:cs typeface="Arial"/>
                <a:sym typeface="Arial"/>
              </a:rPr>
              <a:t>#649 - Download/Export Accepted Grades</a:t>
            </a:r>
          </a:p>
          <a:p>
            <a:pPr indent="0" lvl="0" marL="0" rtl="0">
              <a:lnSpc>
                <a:spcPct val="115000"/>
              </a:lnSpc>
              <a:spcBef>
                <a:spcPts val="0"/>
              </a:spcBef>
              <a:buNone/>
            </a:pPr>
            <a:r>
              <a:rPr lang="en-US" sz="1100">
                <a:solidFill>
                  <a:schemeClr val="dk1"/>
                </a:solidFill>
                <a:latin typeface="Arial"/>
                <a:ea typeface="Arial"/>
                <a:cs typeface="Arial"/>
                <a:sym typeface="Arial"/>
              </a:rPr>
              <a:t>#650 - Bug: Fix issue with Sync</a:t>
            </a:r>
          </a:p>
          <a:p>
            <a:pPr indent="0" lvl="0" marL="0" rtl="0">
              <a:lnSpc>
                <a:spcPct val="115000"/>
              </a:lnSpc>
              <a:spcBef>
                <a:spcPts val="0"/>
              </a:spcBef>
              <a:buNone/>
            </a:pPr>
            <a:r>
              <a:rPr lang="en-US" sz="1100">
                <a:solidFill>
                  <a:schemeClr val="dk1"/>
                </a:solidFill>
                <a:latin typeface="Arial"/>
                <a:ea typeface="Arial"/>
                <a:cs typeface="Arial"/>
                <a:sym typeface="Arial"/>
              </a:rPr>
              <a:t>#655 - Add grades tab</a:t>
            </a:r>
          </a:p>
          <a:p>
            <a:pPr indent="0" lvl="0" marL="0" rtl="0">
              <a:lnSpc>
                <a:spcPct val="115000"/>
              </a:lnSpc>
              <a:spcBef>
                <a:spcPts val="0"/>
              </a:spcBef>
              <a:buNone/>
            </a:pPr>
            <a:r>
              <a:rPr lang="en-US" sz="1100">
                <a:solidFill>
                  <a:schemeClr val="dk1"/>
                </a:solidFill>
                <a:latin typeface="Arial"/>
                <a:ea typeface="Arial"/>
                <a:cs typeface="Arial"/>
                <a:sym typeface="Arial"/>
              </a:rPr>
              <a:t>#656 - Add approve and reject buttons</a:t>
            </a:r>
          </a:p>
          <a:p>
            <a:pPr indent="0" lvl="0" marL="0" rtl="0">
              <a:lnSpc>
                <a:spcPct val="115000"/>
              </a:lnSpc>
              <a:spcBef>
                <a:spcPts val="0"/>
              </a:spcBef>
              <a:buNone/>
            </a:pPr>
            <a:r>
              <a:rPr lang="en-US" sz="1100">
                <a:solidFill>
                  <a:schemeClr val="dk1"/>
                </a:solidFill>
                <a:latin typeface="Arial"/>
                <a:ea typeface="Arial"/>
                <a:cs typeface="Arial"/>
                <a:sym typeface="Arial"/>
              </a:rPr>
              <a:t>#658 - Add Combobox for Projects in Students</a:t>
            </a:r>
          </a:p>
          <a:p>
            <a:pPr indent="0" lvl="0" marL="0" rtl="0">
              <a:lnSpc>
                <a:spcPct val="115000"/>
              </a:lnSpc>
              <a:spcBef>
                <a:spcPts val="0"/>
              </a:spcBef>
              <a:buNone/>
            </a:pPr>
            <a:r>
              <a:rPr lang="en-US" sz="1100">
                <a:solidFill>
                  <a:schemeClr val="dk1"/>
                </a:solidFill>
                <a:latin typeface="Arial"/>
                <a:ea typeface="Arial"/>
                <a:cs typeface="Arial"/>
                <a:sym typeface="Arial"/>
              </a:rPr>
              <a:t>#659 - Bug: Fix issue with Location edit </a:t>
            </a:r>
          </a:p>
          <a:p>
            <a:pPr indent="0" lvl="0" marL="0" rtl="0">
              <a:lnSpc>
                <a:spcPct val="115000"/>
              </a:lnSpc>
              <a:spcBef>
                <a:spcPts val="0"/>
              </a:spcBef>
              <a:buNone/>
            </a:pPr>
            <a:r>
              <a:rPr lang="en-US" sz="1100">
                <a:solidFill>
                  <a:schemeClr val="dk1"/>
                </a:solidFill>
                <a:latin typeface="Arial"/>
                <a:ea typeface="Arial"/>
                <a:cs typeface="Arial"/>
                <a:sym typeface="Arial"/>
              </a:rPr>
              <a:t>#666 - Add a Judge view for each Judge</a:t>
            </a:r>
          </a:p>
          <a:p>
            <a:pPr indent="0" lvl="0" marL="0" rtl="0">
              <a:lnSpc>
                <a:spcPct val="115000"/>
              </a:lnSpc>
              <a:spcBef>
                <a:spcPts val="0"/>
              </a:spcBef>
              <a:buNone/>
            </a:pPr>
            <a:r>
              <a:rPr lang="en-US" sz="1100">
                <a:solidFill>
                  <a:schemeClr val="dk1"/>
                </a:solidFill>
                <a:latin typeface="Arial"/>
                <a:ea typeface="Arial"/>
                <a:cs typeface="Arial"/>
                <a:sym typeface="Arial"/>
              </a:rPr>
              <a:t>#665 - Add a Judges view for each student</a:t>
            </a:r>
          </a:p>
          <a:p>
            <a:pPr indent="0" lvl="0" marL="0" rtl="0">
              <a:lnSpc>
                <a:spcPct val="115000"/>
              </a:lnSpc>
              <a:spcBef>
                <a:spcPts val="0"/>
              </a:spcBef>
              <a:buNone/>
            </a:pPr>
            <a:r>
              <a:rPr lang="en-US" sz="1100">
                <a:solidFill>
                  <a:schemeClr val="dk1"/>
                </a:solidFill>
                <a:latin typeface="Arial"/>
                <a:ea typeface="Arial"/>
                <a:cs typeface="Arial"/>
                <a:sym typeface="Arial"/>
              </a:rPr>
              <a:t>#669 - Add Filter Buttons with Checkbox to Grades</a:t>
            </a:r>
          </a:p>
          <a:p>
            <a:pPr indent="-69850" lvl="0" marL="0" rtl="0">
              <a:lnSpc>
                <a:spcPct val="115000"/>
              </a:lnSpc>
              <a:spcBef>
                <a:spcPts val="0"/>
              </a:spcBef>
              <a:buClr>
                <a:schemeClr val="dk1"/>
              </a:buClr>
              <a:buSzPct val="100000"/>
              <a:buFont typeface="Arial"/>
              <a:buNone/>
            </a:pPr>
            <a:r>
              <a:t/>
            </a:r>
            <a:endParaRPr sz="1100">
              <a:solidFill>
                <a:schemeClr val="dk1"/>
              </a:solidFill>
              <a:latin typeface="Arial"/>
              <a:ea typeface="Arial"/>
              <a:cs typeface="Arial"/>
              <a:sym typeface="Arial"/>
            </a:endParaRP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sp>
        <p:nvSpPr>
          <p:cNvPr id="195" name="Shape 195"/>
          <p:cNvSpPr txBox="1"/>
          <p:nvPr>
            <p:ph idx="1" type="body"/>
          </p:nvPr>
        </p:nvSpPr>
        <p:spPr>
          <a:xfrm>
            <a:off x="4754844" y="1828800"/>
            <a:ext cx="38169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Kyle Ryan</a:t>
            </a:r>
          </a:p>
          <a:p>
            <a:pPr indent="0" lvl="0" marL="0" marR="0" rtl="0" algn="l">
              <a:spcBef>
                <a:spcPts val="0"/>
              </a:spcBef>
              <a:spcAft>
                <a:spcPts val="0"/>
              </a:spcAft>
              <a:buNone/>
            </a:pPr>
            <a:r>
              <a:t/>
            </a:r>
            <a:endParaRPr sz="1800"/>
          </a:p>
          <a:p>
            <a:pPr indent="-69850" lvl="0" marL="0" rtl="0">
              <a:lnSpc>
                <a:spcPct val="115000"/>
              </a:lnSpc>
              <a:spcBef>
                <a:spcPts val="0"/>
              </a:spcBef>
              <a:buClr>
                <a:schemeClr val="dk1"/>
              </a:buClr>
              <a:buSzPct val="100000"/>
              <a:buFont typeface="Arial"/>
              <a:buNone/>
            </a:pPr>
            <a:r>
              <a:rPr lang="en-US" sz="1100">
                <a:solidFill>
                  <a:schemeClr val="dk1"/>
                </a:solidFill>
                <a:latin typeface="Arial"/>
                <a:ea typeface="Arial"/>
                <a:cs typeface="Arial"/>
                <a:sym typeface="Arial"/>
              </a:rPr>
              <a:t>#651 - Add new filter button to Students</a:t>
            </a:r>
          </a:p>
          <a:p>
            <a:pPr indent="-69850" lvl="0" marL="0" rtl="0">
              <a:lnSpc>
                <a:spcPct val="115000"/>
              </a:lnSpc>
              <a:spcBef>
                <a:spcPts val="0"/>
              </a:spcBef>
              <a:buClr>
                <a:schemeClr val="dk1"/>
              </a:buClr>
              <a:buSzPct val="100000"/>
              <a:buFont typeface="Arial"/>
              <a:buNone/>
            </a:pPr>
            <a:r>
              <a:rPr lang="en-US" sz="1100">
                <a:solidFill>
                  <a:schemeClr val="dk1"/>
                </a:solidFill>
                <a:latin typeface="Arial"/>
                <a:ea typeface="Arial"/>
                <a:cs typeface="Arial"/>
                <a:sym typeface="Arial"/>
              </a:rPr>
              <a:t>#652 - Add new filter button to Judges</a:t>
            </a:r>
          </a:p>
          <a:p>
            <a:pPr indent="-69850" lvl="0" marL="0" rtl="0">
              <a:lnSpc>
                <a:spcPct val="115000"/>
              </a:lnSpc>
              <a:spcBef>
                <a:spcPts val="0"/>
              </a:spcBef>
              <a:buClr>
                <a:schemeClr val="dk1"/>
              </a:buClr>
              <a:buSzPct val="100000"/>
              <a:buFont typeface="Arial"/>
              <a:buNone/>
            </a:pPr>
            <a:r>
              <a:rPr lang="en-US" sz="1100">
                <a:solidFill>
                  <a:schemeClr val="dk1"/>
                </a:solidFill>
                <a:latin typeface="Arial"/>
                <a:ea typeface="Arial"/>
                <a:cs typeface="Arial"/>
                <a:sym typeface="Arial"/>
              </a:rPr>
              <a:t>#653 - Add downloadable template for Judges</a:t>
            </a:r>
          </a:p>
          <a:p>
            <a:pPr indent="0" lvl="0" marL="0" rtl="0">
              <a:lnSpc>
                <a:spcPct val="115000"/>
              </a:lnSpc>
              <a:spcBef>
                <a:spcPts val="0"/>
              </a:spcBef>
              <a:buNone/>
            </a:pPr>
            <a:r>
              <a:rPr lang="en-US" sz="1100">
                <a:solidFill>
                  <a:schemeClr val="dk1"/>
                </a:solidFill>
                <a:latin typeface="Arial"/>
                <a:ea typeface="Arial"/>
                <a:cs typeface="Arial"/>
                <a:sym typeface="Arial"/>
              </a:rPr>
              <a:t>#654 - Modify Import function</a:t>
            </a:r>
          </a:p>
          <a:p>
            <a:pPr indent="0" lvl="0" marL="0" rtl="0">
              <a:lnSpc>
                <a:spcPct val="115000"/>
              </a:lnSpc>
              <a:spcBef>
                <a:spcPts val="0"/>
              </a:spcBef>
              <a:buNone/>
            </a:pPr>
            <a:r>
              <a:rPr lang="en-US" sz="1100">
                <a:solidFill>
                  <a:schemeClr val="dk1"/>
                </a:solidFill>
                <a:latin typeface="Arial"/>
                <a:ea typeface="Arial"/>
                <a:cs typeface="Arial"/>
                <a:sym typeface="Arial"/>
              </a:rPr>
              <a:t>#660 - Deploy changes to MJ-Dev</a:t>
            </a:r>
          </a:p>
          <a:p>
            <a:pPr indent="0" lvl="0" marL="0" rtl="0">
              <a:lnSpc>
                <a:spcPct val="115000"/>
              </a:lnSpc>
              <a:spcBef>
                <a:spcPts val="0"/>
              </a:spcBef>
              <a:buNone/>
            </a:pPr>
            <a:r>
              <a:rPr lang="en-US" sz="1100">
                <a:solidFill>
                  <a:schemeClr val="dk1"/>
                </a:solidFill>
                <a:latin typeface="Arial"/>
                <a:ea typeface="Arial"/>
                <a:cs typeface="Arial"/>
                <a:sym typeface="Arial"/>
              </a:rPr>
              <a:t>#661 - Modify Judges Registration Form Descriptions</a:t>
            </a:r>
          </a:p>
          <a:p>
            <a:pPr indent="0" lvl="0" marL="0" rtl="0">
              <a:lnSpc>
                <a:spcPct val="115000"/>
              </a:lnSpc>
              <a:spcBef>
                <a:spcPts val="0"/>
              </a:spcBef>
              <a:buNone/>
            </a:pPr>
            <a:r>
              <a:rPr lang="en-US" sz="1100">
                <a:solidFill>
                  <a:schemeClr val="dk1"/>
                </a:solidFill>
                <a:latin typeface="Arial"/>
                <a:ea typeface="Arial"/>
                <a:cs typeface="Arial"/>
                <a:sym typeface="Arial"/>
              </a:rPr>
              <a:t>#662 - Add visual cue for filter buttons </a:t>
            </a:r>
          </a:p>
          <a:p>
            <a:pPr indent="0" lvl="0" marL="0" rtl="0">
              <a:lnSpc>
                <a:spcPct val="115000"/>
              </a:lnSpc>
              <a:spcBef>
                <a:spcPts val="0"/>
              </a:spcBef>
              <a:buNone/>
            </a:pPr>
            <a:r>
              <a:rPr lang="en-US" sz="1100">
                <a:solidFill>
                  <a:schemeClr val="dk1"/>
                </a:solidFill>
                <a:latin typeface="Arial"/>
                <a:ea typeface="Arial"/>
                <a:cs typeface="Arial"/>
                <a:sym typeface="Arial"/>
              </a:rPr>
              <a:t>#663 - Add combobox in students/judges tab for status</a:t>
            </a:r>
          </a:p>
          <a:p>
            <a:pPr indent="0" lvl="0" marL="0" rtl="0">
              <a:lnSpc>
                <a:spcPct val="115000"/>
              </a:lnSpc>
              <a:spcBef>
                <a:spcPts val="0"/>
              </a:spcBef>
              <a:buNone/>
            </a:pPr>
            <a:r>
              <a:rPr lang="en-US" sz="1100">
                <a:solidFill>
                  <a:schemeClr val="dk1"/>
                </a:solidFill>
                <a:latin typeface="Arial"/>
                <a:ea typeface="Arial"/>
                <a:cs typeface="Arial"/>
                <a:sym typeface="Arial"/>
              </a:rPr>
              <a:t>#664 - Add Students View to Grades</a:t>
            </a:r>
          </a:p>
          <a:p>
            <a:pPr indent="0" lvl="0" marL="0" rtl="0">
              <a:lnSpc>
                <a:spcPct val="115000"/>
              </a:lnSpc>
              <a:spcBef>
                <a:spcPts val="0"/>
              </a:spcBef>
              <a:buNone/>
            </a:pPr>
            <a:r>
              <a:rPr lang="en-US" sz="1100">
                <a:solidFill>
                  <a:schemeClr val="dk1"/>
                </a:solidFill>
                <a:latin typeface="Arial"/>
                <a:ea typeface="Arial"/>
                <a:cs typeface="Arial"/>
                <a:sym typeface="Arial"/>
              </a:rPr>
              <a:t>#667 - Expand descriptions for Registration Form</a:t>
            </a:r>
          </a:p>
          <a:p>
            <a:pPr indent="0" lvl="0" marL="0" rtl="0">
              <a:lnSpc>
                <a:spcPct val="115000"/>
              </a:lnSpc>
              <a:spcBef>
                <a:spcPts val="0"/>
              </a:spcBef>
              <a:buNone/>
            </a:pPr>
            <a:r>
              <a:t/>
            </a:r>
            <a:endParaRPr sz="11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title"/>
          </p:nvPr>
        </p:nvSpPr>
        <p:spPr>
          <a:xfrm>
            <a:off x="780287" y="52935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#664 - Add Students View to Grades</a:t>
            </a:r>
          </a:p>
        </p:txBody>
      </p:sp>
      <p:sp>
        <p:nvSpPr>
          <p:cNvPr id="202" name="Shape 202"/>
          <p:cNvSpPr txBox="1"/>
          <p:nvPr>
            <p:ph idx="1" type="body"/>
          </p:nvPr>
        </p:nvSpPr>
        <p:spPr>
          <a:xfrm>
            <a:off x="1013512" y="1573950"/>
            <a:ext cx="7583400" cy="4208400"/>
          </a:xfrm>
          <a:prstGeom prst="rect">
            <a:avLst/>
          </a:prstGeom>
          <a:noFill/>
          <a:ln>
            <a:noFill/>
          </a:ln>
        </p:spPr>
        <p:txBody>
          <a:bodyPr anchorCtr="0" anchor="t" bIns="45700" lIns="91425" rIns="91425" tIns="45700">
            <a:noAutofit/>
          </a:bodyPr>
          <a:lstStyle/>
          <a:p>
            <a:pPr indent="-342900" lvl="0" marL="457200" marR="0" rtl="0" algn="l">
              <a:spcBef>
                <a:spcPts val="2000"/>
              </a:spcBef>
              <a:spcAft>
                <a:spcPts val="0"/>
              </a:spcAft>
              <a:buClr>
                <a:srgbClr val="001D4D"/>
              </a:buClr>
              <a:buSzPct val="100000"/>
              <a:buFont typeface="Trebuchet MS"/>
            </a:pPr>
            <a:r>
              <a:rPr lang="en-US" sz="1800"/>
              <a:t>Creating the view to show all active student’s grades</a:t>
            </a:r>
          </a:p>
          <a:p>
            <a:pPr indent="-342900" lvl="0" marL="457200" marR="0" rtl="0" algn="l">
              <a:spcBef>
                <a:spcPts val="2000"/>
              </a:spcBef>
              <a:spcAft>
                <a:spcPts val="0"/>
              </a:spcAft>
              <a:buSzPct val="100000"/>
            </a:pPr>
            <a:r>
              <a:rPr lang="en-US" sz="1800"/>
              <a:t>Each student record required displaying:</a:t>
            </a:r>
          </a:p>
          <a:p>
            <a:pPr indent="-342900" lvl="1" marL="914400" marR="0" rtl="0" algn="l">
              <a:spcBef>
                <a:spcPts val="2000"/>
              </a:spcBef>
              <a:spcAft>
                <a:spcPts val="0"/>
              </a:spcAft>
              <a:buSzPct val="100000"/>
            </a:pPr>
            <a:r>
              <a:rPr lang="en-US" sz="1800"/>
              <a:t>Name</a:t>
            </a:r>
          </a:p>
          <a:p>
            <a:pPr indent="-342900" lvl="1" marL="914400" marR="0" rtl="0" algn="l">
              <a:spcBef>
                <a:spcPts val="2000"/>
              </a:spcBef>
              <a:spcAft>
                <a:spcPts val="0"/>
              </a:spcAft>
              <a:buSzPct val="100000"/>
            </a:pPr>
            <a:r>
              <a:rPr lang="en-US" sz="1800"/>
              <a:t>Email</a:t>
            </a:r>
          </a:p>
          <a:p>
            <a:pPr indent="-342900" lvl="1" marL="914400" marR="0" rtl="0" algn="l">
              <a:spcBef>
                <a:spcPts val="2000"/>
              </a:spcBef>
              <a:spcAft>
                <a:spcPts val="0"/>
              </a:spcAft>
              <a:buSzPct val="100000"/>
            </a:pPr>
            <a:r>
              <a:rPr lang="en-US" sz="1800"/>
              <a:t>Project</a:t>
            </a:r>
          </a:p>
          <a:p>
            <a:pPr indent="-342900" lvl="1" marL="914400" marR="0" rtl="0" algn="l">
              <a:spcBef>
                <a:spcPts val="2000"/>
              </a:spcBef>
              <a:spcAft>
                <a:spcPts val="0"/>
              </a:spcAft>
              <a:buSzPct val="100000"/>
            </a:pPr>
            <a:r>
              <a:rPr lang="en-US" sz="1800"/>
              <a:t>Accepted Grade</a:t>
            </a:r>
          </a:p>
          <a:p>
            <a:pPr indent="-342900" lvl="1" marL="914400" marR="0" rtl="0" algn="l">
              <a:spcBef>
                <a:spcPts val="2000"/>
              </a:spcBef>
              <a:spcAft>
                <a:spcPts val="0"/>
              </a:spcAft>
              <a:buSzPct val="100000"/>
            </a:pPr>
            <a:r>
              <a:rPr lang="en-US" sz="1800"/>
              <a:t>Raw Grade</a:t>
            </a:r>
          </a:p>
          <a:p>
            <a:pPr indent="-342900" lvl="1" marL="914400" marR="0" rtl="0" algn="l">
              <a:spcBef>
                <a:spcPts val="2000"/>
              </a:spcBef>
              <a:spcAft>
                <a:spcPts val="0"/>
              </a:spcAft>
              <a:buSzPct val="100000"/>
            </a:pPr>
            <a:r>
              <a:rPr lang="en-US" sz="1800"/>
              <a:t>Status</a:t>
            </a:r>
          </a:p>
          <a:p>
            <a:pPr indent="-342900" lvl="0" marL="457200" marR="0" rtl="0" algn="l">
              <a:spcBef>
                <a:spcPts val="2000"/>
              </a:spcBef>
              <a:spcAft>
                <a:spcPts val="0"/>
              </a:spcAft>
              <a:buSzPct val="100000"/>
            </a:pPr>
            <a:r>
              <a:rPr lang="en-US" sz="1800"/>
              <a:t>This is the base view that will include features such as: </a:t>
            </a:r>
          </a:p>
          <a:p>
            <a:pPr indent="-342900" lvl="1" marL="914400" marR="0" rtl="0" algn="l">
              <a:spcBef>
                <a:spcPts val="2000"/>
              </a:spcBef>
              <a:spcAft>
                <a:spcPts val="0"/>
              </a:spcAft>
              <a:buSzPct val="100000"/>
            </a:pPr>
            <a:r>
              <a:rPr lang="en-US" sz="1800"/>
              <a:t>Download Grades</a:t>
            </a:r>
          </a:p>
          <a:p>
            <a:pPr indent="-342900" lvl="1" marL="914400" marR="0" rtl="0" algn="l">
              <a:spcBef>
                <a:spcPts val="2000"/>
              </a:spcBef>
              <a:spcAft>
                <a:spcPts val="0"/>
              </a:spcAft>
              <a:buSzPct val="100000"/>
            </a:pPr>
            <a:r>
              <a:rPr lang="en-US" sz="1800"/>
              <a:t>Filter by: Accepted, Pending, Rejected</a:t>
            </a:r>
          </a:p>
          <a:p>
            <a:pPr indent="-342900" lvl="1" marL="914400" marR="0" rtl="0" algn="l">
              <a:spcBef>
                <a:spcPts val="2000"/>
              </a:spcBef>
              <a:spcAft>
                <a:spcPts val="0"/>
              </a:spcAft>
              <a:buSzPct val="100000"/>
            </a:pPr>
            <a:r>
              <a:rPr lang="en-US" sz="1800"/>
              <a:t>Search bar</a:t>
            </a:r>
          </a:p>
          <a:p>
            <a:pPr indent="-342900" lvl="1" marL="914400" marR="0" rtl="0" algn="l">
              <a:spcBef>
                <a:spcPts val="2000"/>
              </a:spcBef>
              <a:spcAft>
                <a:spcPts val="0"/>
              </a:spcAft>
              <a:buSzPct val="100000"/>
            </a:pPr>
            <a:r>
              <a:rPr lang="en-US" sz="1800"/>
              <a:t>Sort by any field</a:t>
            </a:r>
          </a:p>
          <a:p>
            <a:pPr indent="-342900" lvl="1" marL="914400" marR="0" rtl="0" algn="l">
              <a:spcBef>
                <a:spcPts val="2000"/>
              </a:spcBef>
              <a:spcAft>
                <a:spcPts val="0"/>
              </a:spcAft>
              <a:buSzPct val="100000"/>
            </a:pPr>
            <a:r>
              <a:rPr lang="en-US" sz="1800"/>
              <a:t>Global Status Changer</a:t>
            </a:r>
          </a:p>
          <a:p>
            <a:pPr indent="0" lvl="0" marL="0" marR="0" rtl="0" algn="l">
              <a:spcBef>
                <a:spcPts val="2000"/>
              </a:spcBef>
              <a:spcAft>
                <a:spcPts val="0"/>
              </a:spcAft>
              <a:buNone/>
            </a:pPr>
            <a:r>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type="title"/>
          </p:nvPr>
        </p:nvSpPr>
        <p:spPr>
          <a:xfrm>
            <a:off x="780287" y="638475"/>
            <a:ext cx="7583400" cy="1044600"/>
          </a:xfrm>
          <a:prstGeom prst="rect">
            <a:avLst/>
          </a:prstGeom>
        </p:spPr>
        <p:txBody>
          <a:bodyPr anchorCtr="0" anchor="b" bIns="91425" lIns="91425" rIns="91425" tIns="91425">
            <a:noAutofit/>
          </a:bodyPr>
          <a:lstStyle/>
          <a:p>
            <a:pPr lvl="0">
              <a:spcBef>
                <a:spcPts val="0"/>
              </a:spcBef>
              <a:buNone/>
            </a:pPr>
            <a:r>
              <a:rPr lang="en-US"/>
              <a:t>Students Grade View Code Snippet</a:t>
            </a:r>
          </a:p>
        </p:txBody>
      </p:sp>
      <p:sp>
        <p:nvSpPr>
          <p:cNvPr id="209" name="Shape 209"/>
          <p:cNvSpPr txBox="1"/>
          <p:nvPr>
            <p:ph idx="1" type="body"/>
          </p:nvPr>
        </p:nvSpPr>
        <p:spPr>
          <a:xfrm>
            <a:off x="779466" y="1828800"/>
            <a:ext cx="2427300" cy="4208400"/>
          </a:xfrm>
          <a:prstGeom prst="rect">
            <a:avLst/>
          </a:prstGeom>
        </p:spPr>
        <p:txBody>
          <a:bodyPr anchorCtr="0" anchor="t" bIns="91425" lIns="91425" rIns="91425" tIns="91425">
            <a:noAutofit/>
          </a:bodyPr>
          <a:lstStyle/>
          <a:p>
            <a:pPr lvl="0">
              <a:spcBef>
                <a:spcPts val="0"/>
              </a:spcBef>
              <a:buClr>
                <a:schemeClr val="dk1"/>
              </a:buClr>
              <a:buSzPct val="110000"/>
              <a:buFont typeface="Arial"/>
              <a:buNone/>
            </a:pPr>
            <a:r>
              <a:rPr lang="en-US" sz="1000"/>
              <a:t>columns: [</a:t>
            </a:r>
          </a:p>
          <a:p>
            <a:pPr lvl="0">
              <a:spcBef>
                <a:spcPts val="0"/>
              </a:spcBef>
              <a:buClr>
                <a:schemeClr val="dk1"/>
              </a:buClr>
              <a:buSzPct val="110000"/>
              <a:buFont typeface="Arial"/>
              <a:buNone/>
            </a:pPr>
            <a:r>
              <a:rPr lang="en-US" sz="1000"/>
              <a:t>        {</a:t>
            </a:r>
          </a:p>
          <a:p>
            <a:pPr lvl="0">
              <a:spcBef>
                <a:spcPts val="0"/>
              </a:spcBef>
              <a:buClr>
                <a:schemeClr val="dk1"/>
              </a:buClr>
              <a:buSzPct val="110000"/>
              <a:buFont typeface="Arial"/>
              <a:buNone/>
            </a:pPr>
            <a:r>
              <a:rPr lang="en-US" sz="1000"/>
              <a:t>            xtype: 'gridcolumn',</a:t>
            </a:r>
          </a:p>
          <a:p>
            <a:pPr lvl="0">
              <a:spcBef>
                <a:spcPts val="0"/>
              </a:spcBef>
              <a:buClr>
                <a:schemeClr val="dk1"/>
              </a:buClr>
              <a:buSzPct val="110000"/>
              <a:buFont typeface="Arial"/>
              <a:buNone/>
            </a:pPr>
            <a:r>
              <a:rPr lang="en-US" sz="1000"/>
              <a:t>            width: 75,</a:t>
            </a:r>
          </a:p>
          <a:p>
            <a:pPr lvl="0">
              <a:spcBef>
                <a:spcPts val="0"/>
              </a:spcBef>
              <a:buClr>
                <a:schemeClr val="dk1"/>
              </a:buClr>
              <a:buSzPct val="110000"/>
              <a:buFont typeface="Arial"/>
              <a:buNone/>
            </a:pPr>
            <a:r>
              <a:rPr lang="en-US" sz="1000"/>
              <a:t>            dataIndex: 'studentId',</a:t>
            </a:r>
          </a:p>
          <a:p>
            <a:pPr lvl="0">
              <a:spcBef>
                <a:spcPts val="0"/>
              </a:spcBef>
              <a:buClr>
                <a:schemeClr val="dk1"/>
              </a:buClr>
              <a:buSzPct val="110000"/>
              <a:buFont typeface="Arial"/>
              <a:buNone/>
            </a:pPr>
            <a:r>
              <a:rPr lang="en-US" sz="1000"/>
              <a:t>            id:'studentIdxColumn',</a:t>
            </a:r>
          </a:p>
          <a:p>
            <a:pPr lvl="0">
              <a:spcBef>
                <a:spcPts val="0"/>
              </a:spcBef>
              <a:buClr>
                <a:schemeClr val="dk1"/>
              </a:buClr>
              <a:buSzPct val="110000"/>
              <a:buFont typeface="Arial"/>
              <a:buNone/>
            </a:pPr>
            <a:r>
              <a:rPr lang="en-US" sz="1000"/>
              <a:t>            hideable: false,</a:t>
            </a:r>
          </a:p>
          <a:p>
            <a:pPr lvl="0">
              <a:spcBef>
                <a:spcPts val="0"/>
              </a:spcBef>
              <a:buClr>
                <a:schemeClr val="dk1"/>
              </a:buClr>
              <a:buSzPct val="110000"/>
              <a:buFont typeface="Arial"/>
              <a:buNone/>
            </a:pPr>
            <a:r>
              <a:rPr lang="en-US" sz="1000"/>
              <a:t>            text: '',</a:t>
            </a:r>
          </a:p>
          <a:p>
            <a:pPr lvl="0">
              <a:spcBef>
                <a:spcPts val="0"/>
              </a:spcBef>
              <a:buClr>
                <a:schemeClr val="dk1"/>
              </a:buClr>
              <a:buSzPct val="110000"/>
              <a:buFont typeface="Arial"/>
              <a:buNone/>
            </a:pPr>
            <a:r>
              <a:t/>
            </a:r>
            <a:endParaRPr sz="1000"/>
          </a:p>
          <a:p>
            <a:pPr lvl="0">
              <a:spcBef>
                <a:spcPts val="0"/>
              </a:spcBef>
              <a:buClr>
                <a:schemeClr val="dk1"/>
              </a:buClr>
              <a:buSzPct val="110000"/>
              <a:buFont typeface="Arial"/>
              <a:buNone/>
            </a:pPr>
            <a:r>
              <a:rPr lang="en-US" sz="1000"/>
              <a:t>        },</a:t>
            </a:r>
          </a:p>
          <a:p>
            <a:pPr lvl="0">
              <a:spcBef>
                <a:spcPts val="0"/>
              </a:spcBef>
              <a:buClr>
                <a:schemeClr val="dk1"/>
              </a:buClr>
              <a:buSzPct val="110000"/>
              <a:buFont typeface="Arial"/>
              <a:buNone/>
            </a:pPr>
            <a:r>
              <a:rPr lang="en-US" sz="1000"/>
              <a:t>        {</a:t>
            </a:r>
          </a:p>
          <a:p>
            <a:pPr lvl="0">
              <a:spcBef>
                <a:spcPts val="0"/>
              </a:spcBef>
              <a:buClr>
                <a:schemeClr val="dk1"/>
              </a:buClr>
              <a:buSzPct val="110000"/>
              <a:buFont typeface="Arial"/>
              <a:buNone/>
            </a:pPr>
            <a:r>
              <a:rPr lang="en-US" sz="1000"/>
              <a:t>            xtype: 'gridcolumn',</a:t>
            </a:r>
          </a:p>
          <a:p>
            <a:pPr lvl="0">
              <a:spcBef>
                <a:spcPts val="0"/>
              </a:spcBef>
              <a:buClr>
                <a:schemeClr val="dk1"/>
              </a:buClr>
              <a:buSzPct val="110000"/>
              <a:buFont typeface="Arial"/>
              <a:buNone/>
            </a:pPr>
            <a:r>
              <a:rPr lang="en-US" sz="1000"/>
              <a:t>            dataIndex: 'fullName',</a:t>
            </a:r>
          </a:p>
          <a:p>
            <a:pPr lvl="0">
              <a:spcBef>
                <a:spcPts val="0"/>
              </a:spcBef>
              <a:buClr>
                <a:schemeClr val="dk1"/>
              </a:buClr>
              <a:buSzPct val="110000"/>
              <a:buFont typeface="Arial"/>
              <a:buNone/>
            </a:pPr>
            <a:r>
              <a:rPr lang="en-US" sz="1000"/>
              <a:t>            id:'studentNameColumn',</a:t>
            </a:r>
          </a:p>
          <a:p>
            <a:pPr lvl="0">
              <a:spcBef>
                <a:spcPts val="0"/>
              </a:spcBef>
              <a:buClr>
                <a:schemeClr val="dk1"/>
              </a:buClr>
              <a:buSzPct val="110000"/>
              <a:buFont typeface="Arial"/>
              <a:buNone/>
            </a:pPr>
            <a:r>
              <a:rPr lang="en-US" sz="1000"/>
              <a:t>            text: 'Name',</a:t>
            </a:r>
          </a:p>
          <a:p>
            <a:pPr lvl="0">
              <a:spcBef>
                <a:spcPts val="0"/>
              </a:spcBef>
              <a:buClr>
                <a:schemeClr val="dk1"/>
              </a:buClr>
              <a:buSzPct val="110000"/>
              <a:buFont typeface="Arial"/>
              <a:buNone/>
            </a:pPr>
            <a:r>
              <a:rPr lang="en-US" sz="1000"/>
              <a:t>            flex: 1,</a:t>
            </a:r>
          </a:p>
          <a:p>
            <a:pPr lvl="0">
              <a:spcBef>
                <a:spcPts val="0"/>
              </a:spcBef>
              <a:buClr>
                <a:schemeClr val="dk1"/>
              </a:buClr>
              <a:buSzPct val="110000"/>
              <a:buFont typeface="Arial"/>
              <a:buNone/>
            </a:pPr>
            <a:r>
              <a:t/>
            </a:r>
            <a:endParaRPr sz="1000"/>
          </a:p>
          <a:p>
            <a:pPr lvl="0">
              <a:spcBef>
                <a:spcPts val="0"/>
              </a:spcBef>
              <a:buClr>
                <a:schemeClr val="dk1"/>
              </a:buClr>
              <a:buSzPct val="110000"/>
              <a:buFont typeface="Arial"/>
              <a:buNone/>
            </a:pPr>
            <a:r>
              <a:rPr lang="en-US" sz="1000"/>
              <a:t>        },</a:t>
            </a:r>
          </a:p>
          <a:p>
            <a:pPr lvl="0">
              <a:spcBef>
                <a:spcPts val="0"/>
              </a:spcBef>
              <a:buClr>
                <a:schemeClr val="dk1"/>
              </a:buClr>
              <a:buSzPct val="110000"/>
              <a:buFont typeface="Arial"/>
              <a:buNone/>
            </a:pPr>
            <a:r>
              <a:rPr lang="en-US" sz="1000"/>
              <a:t>        {</a:t>
            </a:r>
          </a:p>
          <a:p>
            <a:pPr lvl="0">
              <a:spcBef>
                <a:spcPts val="0"/>
              </a:spcBef>
              <a:buClr>
                <a:schemeClr val="dk1"/>
              </a:buClr>
              <a:buSzPct val="110000"/>
              <a:buFont typeface="Arial"/>
              <a:buNone/>
            </a:pPr>
            <a:r>
              <a:rPr lang="en-US" sz="1000"/>
              <a:t>            xtype: 'gridcolumn',</a:t>
            </a:r>
          </a:p>
          <a:p>
            <a:pPr lvl="0">
              <a:spcBef>
                <a:spcPts val="0"/>
              </a:spcBef>
              <a:buClr>
                <a:schemeClr val="dk1"/>
              </a:buClr>
              <a:buSzPct val="110000"/>
              <a:buFont typeface="Arial"/>
              <a:buNone/>
            </a:pPr>
            <a:r>
              <a:rPr lang="en-US" sz="1000"/>
              <a:t>            dataIndex: 'email',</a:t>
            </a:r>
          </a:p>
          <a:p>
            <a:pPr lvl="0">
              <a:spcBef>
                <a:spcPts val="0"/>
              </a:spcBef>
              <a:buClr>
                <a:schemeClr val="dk1"/>
              </a:buClr>
              <a:buSzPct val="110000"/>
              <a:buFont typeface="Arial"/>
              <a:buNone/>
            </a:pPr>
            <a:r>
              <a:rPr lang="en-US" sz="1000"/>
              <a:t>            id:'studentEmailColumn',</a:t>
            </a:r>
          </a:p>
          <a:p>
            <a:pPr lvl="0">
              <a:spcBef>
                <a:spcPts val="0"/>
              </a:spcBef>
              <a:buClr>
                <a:schemeClr val="dk1"/>
              </a:buClr>
              <a:buSzPct val="110000"/>
              <a:buFont typeface="Arial"/>
              <a:buNone/>
            </a:pPr>
            <a:r>
              <a:rPr lang="en-US" sz="1000"/>
              <a:t>            text: 'Email',</a:t>
            </a:r>
          </a:p>
          <a:p>
            <a:pPr lvl="0">
              <a:spcBef>
                <a:spcPts val="0"/>
              </a:spcBef>
              <a:buClr>
                <a:schemeClr val="dk1"/>
              </a:buClr>
              <a:buSzPct val="110000"/>
              <a:buFont typeface="Arial"/>
              <a:buNone/>
            </a:pPr>
            <a:r>
              <a:rPr lang="en-US" sz="1000"/>
              <a:t>            flex: 1,</a:t>
            </a:r>
          </a:p>
          <a:p>
            <a:pPr lvl="0">
              <a:spcBef>
                <a:spcPts val="0"/>
              </a:spcBef>
              <a:buClr>
                <a:schemeClr val="dk1"/>
              </a:buClr>
              <a:buSzPct val="110000"/>
              <a:buFont typeface="Arial"/>
              <a:buNone/>
            </a:pPr>
            <a:r>
              <a:t/>
            </a:r>
            <a:endParaRPr sz="1000"/>
          </a:p>
          <a:p>
            <a:pPr lvl="0">
              <a:spcBef>
                <a:spcPts val="0"/>
              </a:spcBef>
              <a:buClr>
                <a:schemeClr val="dk1"/>
              </a:buClr>
              <a:buSzPct val="110000"/>
              <a:buFont typeface="Arial"/>
              <a:buNone/>
            </a:pPr>
            <a:r>
              <a:rPr lang="en-US" sz="1000"/>
              <a:t>        },</a:t>
            </a:r>
          </a:p>
          <a:p>
            <a:pPr lvl="0">
              <a:spcBef>
                <a:spcPts val="0"/>
              </a:spcBef>
              <a:buNone/>
            </a:pPr>
            <a:r>
              <a:rPr lang="en-US" sz="1000"/>
              <a:t>        </a:t>
            </a:r>
          </a:p>
        </p:txBody>
      </p:sp>
      <p:sp>
        <p:nvSpPr>
          <p:cNvPr id="210" name="Shape 210"/>
          <p:cNvSpPr txBox="1"/>
          <p:nvPr>
            <p:ph idx="1" type="body"/>
          </p:nvPr>
        </p:nvSpPr>
        <p:spPr>
          <a:xfrm>
            <a:off x="2962341" y="1870050"/>
            <a:ext cx="2427300" cy="4208400"/>
          </a:xfrm>
          <a:prstGeom prst="rect">
            <a:avLst/>
          </a:prstGeom>
        </p:spPr>
        <p:txBody>
          <a:bodyPr anchorCtr="0" anchor="t" bIns="91425" lIns="91425" rIns="91425" tIns="91425">
            <a:noAutofit/>
          </a:bodyPr>
          <a:lstStyle/>
          <a:p>
            <a:pPr lvl="0" rtl="0">
              <a:spcBef>
                <a:spcPts val="0"/>
              </a:spcBef>
              <a:buNone/>
            </a:pPr>
            <a:r>
              <a:t/>
            </a:r>
            <a:endParaRPr sz="1000"/>
          </a:p>
          <a:p>
            <a:pPr lvl="0" rtl="0">
              <a:spcBef>
                <a:spcPts val="0"/>
              </a:spcBef>
              <a:buNone/>
            </a:pPr>
            <a:r>
              <a:rPr lang="en-US" sz="1000"/>
              <a:t>        </a:t>
            </a:r>
            <a:r>
              <a:rPr lang="en-US" sz="1000"/>
              <a:t>{</a:t>
            </a:r>
          </a:p>
          <a:p>
            <a:pPr lvl="0" rtl="0">
              <a:spcBef>
                <a:spcPts val="0"/>
              </a:spcBef>
              <a:buNone/>
            </a:pPr>
            <a:r>
              <a:rPr lang="en-US" sz="1000"/>
              <a:t>            xtype: 'gridcolumn',</a:t>
            </a:r>
          </a:p>
          <a:p>
            <a:pPr lvl="0" rtl="0">
              <a:spcBef>
                <a:spcPts val="0"/>
              </a:spcBef>
              <a:buNone/>
            </a:pPr>
            <a:r>
              <a:rPr lang="en-US" sz="1000"/>
              <a:t>            dataIndex: 'project',</a:t>
            </a:r>
          </a:p>
          <a:p>
            <a:pPr lvl="0" rtl="0">
              <a:spcBef>
                <a:spcPts val="0"/>
              </a:spcBef>
              <a:buNone/>
            </a:pPr>
            <a:r>
              <a:rPr lang="en-US" sz="1000"/>
              <a:t>            id:'studentProjColumn',</a:t>
            </a:r>
          </a:p>
          <a:p>
            <a:pPr lvl="0" rtl="0">
              <a:spcBef>
                <a:spcPts val="0"/>
              </a:spcBef>
              <a:buNone/>
            </a:pPr>
            <a:r>
              <a:rPr lang="en-US" sz="1000"/>
              <a:t>            text: 'Project',</a:t>
            </a:r>
          </a:p>
          <a:p>
            <a:pPr lvl="0" rtl="0">
              <a:spcBef>
                <a:spcPts val="0"/>
              </a:spcBef>
              <a:buNone/>
            </a:pPr>
            <a:r>
              <a:rPr lang="en-US" sz="1000"/>
              <a:t>            flex: 2,</a:t>
            </a:r>
          </a:p>
          <a:p>
            <a:pPr lvl="0" rtl="0">
              <a:spcBef>
                <a:spcPts val="0"/>
              </a:spcBef>
              <a:buNone/>
            </a:pPr>
            <a:r>
              <a:rPr lang="en-US" sz="1000"/>
              <a:t>        },</a:t>
            </a:r>
          </a:p>
          <a:p>
            <a:pPr lvl="0" rtl="0">
              <a:spcBef>
                <a:spcPts val="0"/>
              </a:spcBef>
              <a:buNone/>
            </a:pPr>
            <a:r>
              <a:rPr lang="en-US" sz="1000"/>
              <a:t>        {</a:t>
            </a:r>
          </a:p>
          <a:p>
            <a:pPr lvl="0" rtl="0">
              <a:spcBef>
                <a:spcPts val="0"/>
              </a:spcBef>
              <a:buNone/>
            </a:pPr>
            <a:r>
              <a:rPr lang="en-US" sz="1000"/>
              <a:t>            xtype: 'gridcolumn',</a:t>
            </a:r>
          </a:p>
          <a:p>
            <a:pPr lvl="0" rtl="0">
              <a:spcBef>
                <a:spcPts val="0"/>
              </a:spcBef>
              <a:buNone/>
            </a:pPr>
            <a:r>
              <a:rPr lang="en-US" sz="1000"/>
              <a:t>            dataIndex: 'grade',</a:t>
            </a:r>
          </a:p>
          <a:p>
            <a:pPr lvl="0" rtl="0">
              <a:spcBef>
                <a:spcPts val="0"/>
              </a:spcBef>
              <a:buNone/>
            </a:pPr>
            <a:r>
              <a:rPr lang="en-US" sz="1000"/>
              <a:t>            text: 'Accepted Grade',</a:t>
            </a:r>
          </a:p>
          <a:p>
            <a:pPr lvl="0" rtl="0">
              <a:spcBef>
                <a:spcPts val="0"/>
              </a:spcBef>
              <a:buNone/>
            </a:pPr>
            <a:r>
              <a:rPr lang="en-US" sz="1000"/>
              <a:t>            id:'studentAgColumn',</a:t>
            </a:r>
          </a:p>
          <a:p>
            <a:pPr lvl="0" rtl="0">
              <a:spcBef>
                <a:spcPts val="0"/>
              </a:spcBef>
              <a:buNone/>
            </a:pPr>
            <a:r>
              <a:rPr lang="en-US" sz="1000"/>
              <a:t>            flex: 1</a:t>
            </a:r>
          </a:p>
          <a:p>
            <a:pPr lvl="0" rtl="0">
              <a:spcBef>
                <a:spcPts val="0"/>
              </a:spcBef>
              <a:buNone/>
            </a:pPr>
            <a:r>
              <a:rPr lang="en-US" sz="1000"/>
              <a:t>        },</a:t>
            </a:r>
          </a:p>
          <a:p>
            <a:pPr lvl="0" rtl="0">
              <a:spcBef>
                <a:spcPts val="0"/>
              </a:spcBef>
              <a:buNone/>
            </a:pPr>
            <a:r>
              <a:rPr lang="en-US" sz="1000"/>
              <a:t>        {</a:t>
            </a:r>
          </a:p>
          <a:p>
            <a:pPr lvl="0" rtl="0">
              <a:spcBef>
                <a:spcPts val="0"/>
              </a:spcBef>
              <a:buNone/>
            </a:pPr>
            <a:r>
              <a:rPr lang="en-US" sz="1000"/>
              <a:t>            xtype: 'gridcolumn',</a:t>
            </a:r>
          </a:p>
          <a:p>
            <a:pPr lvl="0" rtl="0">
              <a:spcBef>
                <a:spcPts val="0"/>
              </a:spcBef>
              <a:buNone/>
            </a:pPr>
            <a:r>
              <a:rPr lang="en-US" sz="1000"/>
              <a:t>            dataIndex: 'rawGrade',</a:t>
            </a:r>
          </a:p>
          <a:p>
            <a:pPr lvl="0" rtl="0">
              <a:spcBef>
                <a:spcPts val="0"/>
              </a:spcBef>
              <a:buNone/>
            </a:pPr>
            <a:r>
              <a:rPr lang="en-US" sz="1000"/>
              <a:t>            id:'studentRgColumn',</a:t>
            </a:r>
          </a:p>
          <a:p>
            <a:pPr lvl="0" rtl="0">
              <a:spcBef>
                <a:spcPts val="0"/>
              </a:spcBef>
              <a:buNone/>
            </a:pPr>
            <a:r>
              <a:rPr lang="en-US" sz="1000"/>
              <a:t>            text: 'Raw Grade',</a:t>
            </a:r>
          </a:p>
          <a:p>
            <a:pPr lvl="0" rtl="0">
              <a:spcBef>
                <a:spcPts val="0"/>
              </a:spcBef>
              <a:buNone/>
            </a:pPr>
            <a:r>
              <a:rPr lang="en-US" sz="1000"/>
              <a:t>            flex: 1</a:t>
            </a:r>
          </a:p>
          <a:p>
            <a:pPr lvl="0" rtl="0">
              <a:spcBef>
                <a:spcPts val="0"/>
              </a:spcBef>
              <a:buNone/>
            </a:pPr>
            <a:r>
              <a:rPr lang="en-US" sz="1000"/>
              <a:t>        },</a:t>
            </a:r>
          </a:p>
          <a:p>
            <a:pPr lvl="0" rtl="0">
              <a:spcBef>
                <a:spcPts val="0"/>
              </a:spcBef>
              <a:buNone/>
            </a:pPr>
            <a:r>
              <a:rPr lang="en-US" sz="1000"/>
              <a:t>        </a:t>
            </a:r>
          </a:p>
        </p:txBody>
      </p:sp>
      <p:sp>
        <p:nvSpPr>
          <p:cNvPr id="211" name="Shape 211"/>
          <p:cNvSpPr txBox="1"/>
          <p:nvPr>
            <p:ph idx="1" type="body"/>
          </p:nvPr>
        </p:nvSpPr>
        <p:spPr>
          <a:xfrm>
            <a:off x="5178991" y="2022450"/>
            <a:ext cx="2427300" cy="4208400"/>
          </a:xfrm>
          <a:prstGeom prst="rect">
            <a:avLst/>
          </a:prstGeom>
        </p:spPr>
        <p:txBody>
          <a:bodyPr anchorCtr="0" anchor="t" bIns="91425" lIns="91425" rIns="91425" tIns="91425">
            <a:noAutofit/>
          </a:bodyPr>
          <a:lstStyle/>
          <a:p>
            <a:pPr lvl="0" rtl="0">
              <a:spcBef>
                <a:spcPts val="0"/>
              </a:spcBef>
              <a:buNone/>
            </a:pPr>
            <a:r>
              <a:rPr lang="en-US" sz="1000"/>
              <a:t>        {</a:t>
            </a:r>
          </a:p>
          <a:p>
            <a:pPr lvl="0" rtl="0">
              <a:spcBef>
                <a:spcPts val="0"/>
              </a:spcBef>
              <a:buNone/>
            </a:pPr>
            <a:r>
              <a:rPr lang="en-US" sz="1000"/>
              <a:t>            id: 'status',</a:t>
            </a:r>
          </a:p>
          <a:p>
            <a:pPr lvl="0" rtl="0">
              <a:spcBef>
                <a:spcPts val="0"/>
              </a:spcBef>
              <a:buNone/>
            </a:pPr>
            <a:r>
              <a:rPr lang="en-US" sz="1000"/>
              <a:t>            xtype: 'actioncolumn',</a:t>
            </a:r>
          </a:p>
          <a:p>
            <a:pPr lvl="0" rtl="0">
              <a:spcBef>
                <a:spcPts val="0"/>
              </a:spcBef>
              <a:buNone/>
            </a:pPr>
            <a:r>
              <a:rPr lang="en-US" sz="1000"/>
              <a:t>            text: 'Status',</a:t>
            </a:r>
          </a:p>
          <a:p>
            <a:pPr lvl="0" rtl="0">
              <a:spcBef>
                <a:spcPts val="0"/>
              </a:spcBef>
              <a:buNone/>
            </a:pPr>
            <a:r>
              <a:rPr lang="en-US" sz="1000"/>
              <a:t>            flex: 1,</a:t>
            </a:r>
          </a:p>
          <a:p>
            <a:pPr lvl="0" rtl="0">
              <a:spcBef>
                <a:spcPts val="0"/>
              </a:spcBef>
              <a:buNone/>
            </a:pPr>
            <a:r>
              <a:rPr lang="en-US" sz="1000"/>
              <a:t>            items: [</a:t>
            </a:r>
          </a:p>
          <a:p>
            <a:pPr lvl="0" rtl="0">
              <a:spcBef>
                <a:spcPts val="0"/>
              </a:spcBef>
              <a:buNone/>
            </a:pPr>
            <a:r>
              <a:rPr lang="en-US" sz="1000"/>
              <a:t>                {</a:t>
            </a:r>
          </a:p>
          <a:p>
            <a:pPr lvl="0" rtl="0">
              <a:spcBef>
                <a:spcPts val="0"/>
              </a:spcBef>
              <a:buNone/>
            </a:pPr>
            <a:r>
              <a:rPr lang="en-US" sz="1000"/>
              <a:t>                    icon: '/resources/images/icons/Yellow.ico',</a:t>
            </a:r>
          </a:p>
          <a:p>
            <a:pPr lvl="0" rtl="0">
              <a:spcBef>
                <a:spcPts val="0"/>
              </a:spcBef>
              <a:buNone/>
            </a:pPr>
            <a:r>
              <a:rPr lang="en-US" sz="1000"/>
              <a:t>                    tooltip: 'Status',</a:t>
            </a:r>
          </a:p>
          <a:p>
            <a:pPr lvl="0" rtl="0">
              <a:spcBef>
                <a:spcPts val="0"/>
              </a:spcBef>
              <a:buNone/>
            </a:pPr>
            <a:r>
              <a:rPr lang="en-US" sz="1000"/>
              <a:t>                    handler: 'onStateChange'</a:t>
            </a:r>
          </a:p>
          <a:p>
            <a:pPr lvl="0" rtl="0">
              <a:spcBef>
                <a:spcPts val="0"/>
              </a:spcBef>
              <a:buNone/>
            </a:pPr>
            <a:r>
              <a:rPr lang="en-US" sz="1000"/>
              <a:t>                }</a:t>
            </a:r>
          </a:p>
          <a:p>
            <a:pPr lvl="0" rtl="0">
              <a:spcBef>
                <a:spcPts val="0"/>
              </a:spcBef>
              <a:buNone/>
            </a:pPr>
            <a:r>
              <a:rPr lang="en-US" sz="1000"/>
              <a:t>            ],</a:t>
            </a:r>
          </a:p>
          <a:p>
            <a:pPr lvl="0" rtl="0">
              <a:spcBef>
                <a:spcPts val="0"/>
              </a:spcBef>
              <a:buNone/>
            </a:pPr>
            <a:r>
              <a:rPr lang="en-US" sz="1000"/>
              <a:t>]</a:t>
            </a:r>
          </a:p>
          <a:p>
            <a:pPr lvl="0" rtl="0">
              <a:spcBef>
                <a:spcPts val="0"/>
              </a:spcBef>
              <a:buNone/>
            </a:pPr>
            <a:r>
              <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